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8"/>
  </p:notesMasterIdLst>
  <p:handoutMasterIdLst>
    <p:handoutMasterId r:id="rId69"/>
  </p:handoutMasterIdLst>
  <p:sldIdLst>
    <p:sldId id="442" r:id="rId2"/>
    <p:sldId id="792" r:id="rId3"/>
    <p:sldId id="814" r:id="rId4"/>
    <p:sldId id="765" r:id="rId5"/>
    <p:sldId id="855" r:id="rId6"/>
    <p:sldId id="856" r:id="rId7"/>
    <p:sldId id="859" r:id="rId8"/>
    <p:sldId id="890" r:id="rId9"/>
    <p:sldId id="891" r:id="rId10"/>
    <p:sldId id="853" r:id="rId11"/>
    <p:sldId id="815" r:id="rId12"/>
    <p:sldId id="857" r:id="rId13"/>
    <p:sldId id="788" r:id="rId14"/>
    <p:sldId id="858" r:id="rId15"/>
    <p:sldId id="789" r:id="rId16"/>
    <p:sldId id="790" r:id="rId17"/>
    <p:sldId id="846" r:id="rId18"/>
    <p:sldId id="847" r:id="rId19"/>
    <p:sldId id="794" r:id="rId20"/>
    <p:sldId id="795" r:id="rId21"/>
    <p:sldId id="810" r:id="rId22"/>
    <p:sldId id="799" r:id="rId23"/>
    <p:sldId id="907" r:id="rId24"/>
    <p:sldId id="866" r:id="rId25"/>
    <p:sldId id="824" r:id="rId26"/>
    <p:sldId id="828" r:id="rId27"/>
    <p:sldId id="867" r:id="rId28"/>
    <p:sldId id="832" r:id="rId29"/>
    <p:sldId id="894" r:id="rId30"/>
    <p:sldId id="895" r:id="rId31"/>
    <p:sldId id="896" r:id="rId32"/>
    <p:sldId id="897" r:id="rId33"/>
    <p:sldId id="898" r:id="rId34"/>
    <p:sldId id="899" r:id="rId35"/>
    <p:sldId id="818" r:id="rId36"/>
    <p:sldId id="871" r:id="rId37"/>
    <p:sldId id="888" r:id="rId38"/>
    <p:sldId id="869" r:id="rId39"/>
    <p:sldId id="837" r:id="rId40"/>
    <p:sldId id="845" r:id="rId41"/>
    <p:sldId id="839" r:id="rId42"/>
    <p:sldId id="838" r:id="rId43"/>
    <p:sldId id="882" r:id="rId44"/>
    <p:sldId id="840" r:id="rId45"/>
    <p:sldId id="900" r:id="rId46"/>
    <p:sldId id="901" r:id="rId47"/>
    <p:sldId id="902" r:id="rId48"/>
    <p:sldId id="903" r:id="rId49"/>
    <p:sldId id="904" r:id="rId50"/>
    <p:sldId id="905" r:id="rId51"/>
    <p:sldId id="906" r:id="rId52"/>
    <p:sldId id="850" r:id="rId53"/>
    <p:sldId id="872" r:id="rId54"/>
    <p:sldId id="874" r:id="rId55"/>
    <p:sldId id="877" r:id="rId56"/>
    <p:sldId id="875" r:id="rId57"/>
    <p:sldId id="852" r:id="rId58"/>
    <p:sldId id="884" r:id="rId59"/>
    <p:sldId id="893" r:id="rId60"/>
    <p:sldId id="887" r:id="rId61"/>
    <p:sldId id="886" r:id="rId62"/>
    <p:sldId id="883" r:id="rId63"/>
    <p:sldId id="778" r:id="rId64"/>
    <p:sldId id="879" r:id="rId65"/>
    <p:sldId id="880" r:id="rId66"/>
    <p:sldId id="881" r:id="rId6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orient="horz" pos="735">
          <p15:clr>
            <a:srgbClr val="A4A3A4"/>
          </p15:clr>
        </p15:guide>
        <p15:guide id="4" pos="57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on" initials="S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DE"/>
    <a:srgbClr val="00B8E4"/>
    <a:srgbClr val="FFFFFF"/>
    <a:srgbClr val="82DE00"/>
    <a:srgbClr val="EB2938"/>
    <a:srgbClr val="0017A8"/>
    <a:srgbClr val="E01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8" autoAdjust="0"/>
    <p:restoredTop sz="87165" autoAdjust="0"/>
  </p:normalViewPr>
  <p:slideViewPr>
    <p:cSldViewPr snapToGrid="0">
      <p:cViewPr>
        <p:scale>
          <a:sx n="108" d="100"/>
          <a:sy n="108" d="100"/>
        </p:scale>
        <p:origin x="-1704" y="-60"/>
      </p:cViewPr>
      <p:guideLst>
        <p:guide orient="horz" pos="864"/>
        <p:guide orient="horz" pos="735"/>
        <p:guide pos="528"/>
        <p:guide pos="57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C7F14-5D9D-4B19-A92B-A635E165A1A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99F65D-AFAC-4427-A494-C9C35B331F76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ETFs</a:t>
          </a:r>
          <a:endParaRPr lang="en-US" dirty="0">
            <a:solidFill>
              <a:schemeClr val="tx2"/>
            </a:solidFill>
          </a:endParaRPr>
        </a:p>
      </dgm:t>
    </dgm:pt>
    <dgm:pt modelId="{EABD7AF3-091F-4C43-8775-9D85BA14D9F9}" type="parTrans" cxnId="{AE130D55-AE8A-4617-9158-E9E8D354E207}">
      <dgm:prSet/>
      <dgm:spPr/>
      <dgm:t>
        <a:bodyPr/>
        <a:lstStyle/>
        <a:p>
          <a:endParaRPr lang="en-US"/>
        </a:p>
      </dgm:t>
    </dgm:pt>
    <dgm:pt modelId="{76BA4AD6-C1CD-4F05-AF52-E232000D886E}" type="sibTrans" cxnId="{AE130D55-AE8A-4617-9158-E9E8D354E207}">
      <dgm:prSet/>
      <dgm:spPr/>
      <dgm:t>
        <a:bodyPr/>
        <a:lstStyle/>
        <a:p>
          <a:endParaRPr lang="en-US"/>
        </a:p>
      </dgm:t>
    </dgm:pt>
    <dgm:pt modelId="{980F6C7F-8FCB-46AC-AD8F-6A8A584F20B2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MFs</a:t>
          </a:r>
          <a:endParaRPr lang="en-US" dirty="0">
            <a:solidFill>
              <a:schemeClr val="tx2"/>
            </a:solidFill>
          </a:endParaRPr>
        </a:p>
      </dgm:t>
    </dgm:pt>
    <dgm:pt modelId="{89D8E401-752E-4A65-BB6C-AE5920A6A202}" type="parTrans" cxnId="{FA47C7CE-E648-4BA5-90BE-83377BDB3274}">
      <dgm:prSet/>
      <dgm:spPr/>
      <dgm:t>
        <a:bodyPr/>
        <a:lstStyle/>
        <a:p>
          <a:endParaRPr lang="en-US" dirty="0"/>
        </a:p>
      </dgm:t>
    </dgm:pt>
    <dgm:pt modelId="{2DFCE777-9C25-43BC-8883-62FBE98B63B0}" type="sibTrans" cxnId="{FA47C7CE-E648-4BA5-90BE-83377BDB3274}">
      <dgm:prSet/>
      <dgm:spPr/>
      <dgm:t>
        <a:bodyPr/>
        <a:lstStyle/>
        <a:p>
          <a:endParaRPr lang="en-US"/>
        </a:p>
      </dgm:t>
    </dgm:pt>
    <dgm:pt modelId="{C9CDCB6B-BC15-4534-B617-D49AB31A8E67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SMAs</a:t>
          </a:r>
          <a:endParaRPr lang="en-US" dirty="0">
            <a:solidFill>
              <a:schemeClr val="tx2"/>
            </a:solidFill>
          </a:endParaRPr>
        </a:p>
      </dgm:t>
    </dgm:pt>
    <dgm:pt modelId="{27BE443C-3953-4343-B91B-A1E74F291657}" type="parTrans" cxnId="{68BC12D7-CA86-4804-8980-EB39C367CA39}">
      <dgm:prSet/>
      <dgm:spPr/>
      <dgm:t>
        <a:bodyPr/>
        <a:lstStyle/>
        <a:p>
          <a:endParaRPr lang="en-US" dirty="0"/>
        </a:p>
      </dgm:t>
    </dgm:pt>
    <dgm:pt modelId="{B4F5501C-2A30-414C-8FB9-EE44657F886E}" type="sibTrans" cxnId="{68BC12D7-CA86-4804-8980-EB39C367CA39}">
      <dgm:prSet/>
      <dgm:spPr/>
      <dgm:t>
        <a:bodyPr/>
        <a:lstStyle/>
        <a:p>
          <a:endParaRPr lang="en-US"/>
        </a:p>
      </dgm:t>
    </dgm:pt>
    <dgm:pt modelId="{296571B8-FED4-4502-8787-3146A2CFF921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Single Securities</a:t>
          </a:r>
          <a:endParaRPr lang="en-US" dirty="0">
            <a:solidFill>
              <a:schemeClr val="tx2"/>
            </a:solidFill>
          </a:endParaRPr>
        </a:p>
      </dgm:t>
    </dgm:pt>
    <dgm:pt modelId="{B6C4FBD9-1795-4592-8221-6EEB95F0FB54}" type="parTrans" cxnId="{870086B1-D477-4BD3-AB8E-92CBAD36EED1}">
      <dgm:prSet/>
      <dgm:spPr/>
      <dgm:t>
        <a:bodyPr/>
        <a:lstStyle/>
        <a:p>
          <a:endParaRPr lang="en-US" dirty="0"/>
        </a:p>
      </dgm:t>
    </dgm:pt>
    <dgm:pt modelId="{4AA3187F-1CDC-4FB9-9EF2-EA67467ABC7B}" type="sibTrans" cxnId="{870086B1-D477-4BD3-AB8E-92CBAD36EED1}">
      <dgm:prSet/>
      <dgm:spPr/>
      <dgm:t>
        <a:bodyPr/>
        <a:lstStyle/>
        <a:p>
          <a:endParaRPr lang="en-US"/>
        </a:p>
      </dgm:t>
    </dgm:pt>
    <dgm:pt modelId="{E708CD5B-CEFD-4C1A-9558-C7600603BB94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Futures</a:t>
          </a:r>
          <a:endParaRPr lang="en-US" dirty="0">
            <a:solidFill>
              <a:schemeClr val="tx2"/>
            </a:solidFill>
          </a:endParaRPr>
        </a:p>
      </dgm:t>
    </dgm:pt>
    <dgm:pt modelId="{88C3C810-6FFB-4FDC-8AC9-5B7EA0698955}" type="parTrans" cxnId="{18228B00-317C-45AE-A501-B03CAC171927}">
      <dgm:prSet/>
      <dgm:spPr/>
      <dgm:t>
        <a:bodyPr/>
        <a:lstStyle/>
        <a:p>
          <a:endParaRPr lang="en-US" dirty="0"/>
        </a:p>
      </dgm:t>
    </dgm:pt>
    <dgm:pt modelId="{EE349185-1657-4E3F-97D3-7DD9F21AB618}" type="sibTrans" cxnId="{18228B00-317C-45AE-A501-B03CAC171927}">
      <dgm:prSet/>
      <dgm:spPr/>
      <dgm:t>
        <a:bodyPr/>
        <a:lstStyle/>
        <a:p>
          <a:endParaRPr lang="en-US"/>
        </a:p>
      </dgm:t>
    </dgm:pt>
    <dgm:pt modelId="{5F0B2C2F-882D-4F7A-9EC0-399A5941F74F}" type="pres">
      <dgm:prSet presAssocID="{824C7F14-5D9D-4B19-A92B-A635E165A1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7CC664-DDD6-4A33-A225-33B9ECAEBBA8}" type="pres">
      <dgm:prSet presAssocID="{FB99F65D-AFAC-4427-A494-C9C35B331F76}" presName="centerShape" presStyleLbl="node0" presStyleIdx="0" presStyleCnt="1" custScaleX="120880" custScaleY="108653"/>
      <dgm:spPr/>
      <dgm:t>
        <a:bodyPr/>
        <a:lstStyle/>
        <a:p>
          <a:endParaRPr lang="en-US"/>
        </a:p>
      </dgm:t>
    </dgm:pt>
    <dgm:pt modelId="{BF625FE3-7D04-4E21-B160-A37C061A6B65}" type="pres">
      <dgm:prSet presAssocID="{89D8E401-752E-4A65-BB6C-AE5920A6A202}" presName="Name9" presStyleLbl="parChTrans1D2" presStyleIdx="0" presStyleCnt="4"/>
      <dgm:spPr/>
      <dgm:t>
        <a:bodyPr/>
        <a:lstStyle/>
        <a:p>
          <a:endParaRPr lang="en-US"/>
        </a:p>
      </dgm:t>
    </dgm:pt>
    <dgm:pt modelId="{DF80757A-9382-44E1-8BF4-0A1E4231D904}" type="pres">
      <dgm:prSet presAssocID="{89D8E401-752E-4A65-BB6C-AE5920A6A20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1D0FCF0-D9E0-4482-A896-98236DAAB4E1}" type="pres">
      <dgm:prSet presAssocID="{980F6C7F-8FCB-46AC-AD8F-6A8A584F20B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E1B6E-F458-4AC2-99E5-677A11A981AA}" type="pres">
      <dgm:prSet presAssocID="{27BE443C-3953-4343-B91B-A1E74F291657}" presName="Name9" presStyleLbl="parChTrans1D2" presStyleIdx="1" presStyleCnt="4"/>
      <dgm:spPr/>
      <dgm:t>
        <a:bodyPr/>
        <a:lstStyle/>
        <a:p>
          <a:endParaRPr lang="en-US"/>
        </a:p>
      </dgm:t>
    </dgm:pt>
    <dgm:pt modelId="{6384F377-6EB6-4ACE-B1D1-A00C132C1029}" type="pres">
      <dgm:prSet presAssocID="{27BE443C-3953-4343-B91B-A1E74F29165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2CC533C-6B32-4957-84EB-6F4DE4863CCB}" type="pres">
      <dgm:prSet presAssocID="{C9CDCB6B-BC15-4534-B617-D49AB31A8E67}" presName="node" presStyleLbl="node1" presStyleIdx="1" presStyleCnt="4" custRadScaleRad="119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C53FC-2E19-4EA9-B363-7914FDE09AF6}" type="pres">
      <dgm:prSet presAssocID="{B6C4FBD9-1795-4592-8221-6EEB95F0FB54}" presName="Name9" presStyleLbl="parChTrans1D2" presStyleIdx="2" presStyleCnt="4"/>
      <dgm:spPr/>
      <dgm:t>
        <a:bodyPr/>
        <a:lstStyle/>
        <a:p>
          <a:endParaRPr lang="en-US"/>
        </a:p>
      </dgm:t>
    </dgm:pt>
    <dgm:pt modelId="{2798FBCA-BB8A-4742-8FA8-36CAEA0F5480}" type="pres">
      <dgm:prSet presAssocID="{B6C4FBD9-1795-4592-8221-6EEB95F0FB5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4487B8F-8103-46C1-AD70-3428945A09B9}" type="pres">
      <dgm:prSet presAssocID="{296571B8-FED4-4502-8787-3146A2CFF9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466FF-1300-4674-A037-556ADB781606}" type="pres">
      <dgm:prSet presAssocID="{88C3C810-6FFB-4FDC-8AC9-5B7EA0698955}" presName="Name9" presStyleLbl="parChTrans1D2" presStyleIdx="3" presStyleCnt="4"/>
      <dgm:spPr/>
      <dgm:t>
        <a:bodyPr/>
        <a:lstStyle/>
        <a:p>
          <a:endParaRPr lang="en-US"/>
        </a:p>
      </dgm:t>
    </dgm:pt>
    <dgm:pt modelId="{F006D2D0-8BE8-460A-ABBC-40C1E0D06BA2}" type="pres">
      <dgm:prSet presAssocID="{88C3C810-6FFB-4FDC-8AC9-5B7EA069895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6ABE057-F3EB-42A7-8F43-6A3331F91D0B}" type="pres">
      <dgm:prSet presAssocID="{E708CD5B-CEFD-4C1A-9558-C7600603BB94}" presName="node" presStyleLbl="node1" presStyleIdx="3" presStyleCnt="4" custRadScaleRad="119693" custRadScaleInc="1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E0596C-4145-44EF-8811-3403AA39D16D}" type="presOf" srcId="{B6C4FBD9-1795-4592-8221-6EEB95F0FB54}" destId="{B7BC53FC-2E19-4EA9-B363-7914FDE09AF6}" srcOrd="0" destOrd="0" presId="urn:microsoft.com/office/officeart/2005/8/layout/radial1"/>
    <dgm:cxn modelId="{9B7360A4-6934-4446-AF64-3D452618D35E}" type="presOf" srcId="{980F6C7F-8FCB-46AC-AD8F-6A8A584F20B2}" destId="{A1D0FCF0-D9E0-4482-A896-98236DAAB4E1}" srcOrd="0" destOrd="0" presId="urn:microsoft.com/office/officeart/2005/8/layout/radial1"/>
    <dgm:cxn modelId="{95025C58-C3F7-4781-BDAE-61D4A1344947}" type="presOf" srcId="{27BE443C-3953-4343-B91B-A1E74F291657}" destId="{6384F377-6EB6-4ACE-B1D1-A00C132C1029}" srcOrd="1" destOrd="0" presId="urn:microsoft.com/office/officeart/2005/8/layout/radial1"/>
    <dgm:cxn modelId="{18228B00-317C-45AE-A501-B03CAC171927}" srcId="{FB99F65D-AFAC-4427-A494-C9C35B331F76}" destId="{E708CD5B-CEFD-4C1A-9558-C7600603BB94}" srcOrd="3" destOrd="0" parTransId="{88C3C810-6FFB-4FDC-8AC9-5B7EA0698955}" sibTransId="{EE349185-1657-4E3F-97D3-7DD9F21AB618}"/>
    <dgm:cxn modelId="{68BC12D7-CA86-4804-8980-EB39C367CA39}" srcId="{FB99F65D-AFAC-4427-A494-C9C35B331F76}" destId="{C9CDCB6B-BC15-4534-B617-D49AB31A8E67}" srcOrd="1" destOrd="0" parTransId="{27BE443C-3953-4343-B91B-A1E74F291657}" sibTransId="{B4F5501C-2A30-414C-8FB9-EE44657F886E}"/>
    <dgm:cxn modelId="{712516D8-76E9-4C64-B903-E7B38379FF0D}" type="presOf" srcId="{E708CD5B-CEFD-4C1A-9558-C7600603BB94}" destId="{16ABE057-F3EB-42A7-8F43-6A3331F91D0B}" srcOrd="0" destOrd="0" presId="urn:microsoft.com/office/officeart/2005/8/layout/radial1"/>
    <dgm:cxn modelId="{64037BC2-51E2-4F87-9361-AE51617FEA1F}" type="presOf" srcId="{B6C4FBD9-1795-4592-8221-6EEB95F0FB54}" destId="{2798FBCA-BB8A-4742-8FA8-36CAEA0F5480}" srcOrd="1" destOrd="0" presId="urn:microsoft.com/office/officeart/2005/8/layout/radial1"/>
    <dgm:cxn modelId="{FA47C7CE-E648-4BA5-90BE-83377BDB3274}" srcId="{FB99F65D-AFAC-4427-A494-C9C35B331F76}" destId="{980F6C7F-8FCB-46AC-AD8F-6A8A584F20B2}" srcOrd="0" destOrd="0" parTransId="{89D8E401-752E-4A65-BB6C-AE5920A6A202}" sibTransId="{2DFCE777-9C25-43BC-8883-62FBE98B63B0}"/>
    <dgm:cxn modelId="{98B99BD6-0F32-4E8F-914E-F80A38CB06D9}" type="presOf" srcId="{88C3C810-6FFB-4FDC-8AC9-5B7EA0698955}" destId="{E35466FF-1300-4674-A037-556ADB781606}" srcOrd="0" destOrd="0" presId="urn:microsoft.com/office/officeart/2005/8/layout/radial1"/>
    <dgm:cxn modelId="{C6CAF07E-3DB2-4F30-AC4B-8272EA3B6216}" type="presOf" srcId="{88C3C810-6FFB-4FDC-8AC9-5B7EA0698955}" destId="{F006D2D0-8BE8-460A-ABBC-40C1E0D06BA2}" srcOrd="1" destOrd="0" presId="urn:microsoft.com/office/officeart/2005/8/layout/radial1"/>
    <dgm:cxn modelId="{D24B3083-479B-4490-B32A-055831F7AFD7}" type="presOf" srcId="{FB99F65D-AFAC-4427-A494-C9C35B331F76}" destId="{397CC664-DDD6-4A33-A225-33B9ECAEBBA8}" srcOrd="0" destOrd="0" presId="urn:microsoft.com/office/officeart/2005/8/layout/radial1"/>
    <dgm:cxn modelId="{34101425-DF6E-4BAA-8132-7066D200535F}" type="presOf" srcId="{89D8E401-752E-4A65-BB6C-AE5920A6A202}" destId="{BF625FE3-7D04-4E21-B160-A37C061A6B65}" srcOrd="0" destOrd="0" presId="urn:microsoft.com/office/officeart/2005/8/layout/radial1"/>
    <dgm:cxn modelId="{7DC7E837-F984-4E0D-A948-EAE068CCDAED}" type="presOf" srcId="{824C7F14-5D9D-4B19-A92B-A635E165A1AE}" destId="{5F0B2C2F-882D-4F7A-9EC0-399A5941F74F}" srcOrd="0" destOrd="0" presId="urn:microsoft.com/office/officeart/2005/8/layout/radial1"/>
    <dgm:cxn modelId="{AE130D55-AE8A-4617-9158-E9E8D354E207}" srcId="{824C7F14-5D9D-4B19-A92B-A635E165A1AE}" destId="{FB99F65D-AFAC-4427-A494-C9C35B331F76}" srcOrd="0" destOrd="0" parTransId="{EABD7AF3-091F-4C43-8775-9D85BA14D9F9}" sibTransId="{76BA4AD6-C1CD-4F05-AF52-E232000D886E}"/>
    <dgm:cxn modelId="{870086B1-D477-4BD3-AB8E-92CBAD36EED1}" srcId="{FB99F65D-AFAC-4427-A494-C9C35B331F76}" destId="{296571B8-FED4-4502-8787-3146A2CFF921}" srcOrd="2" destOrd="0" parTransId="{B6C4FBD9-1795-4592-8221-6EEB95F0FB54}" sibTransId="{4AA3187F-1CDC-4FB9-9EF2-EA67467ABC7B}"/>
    <dgm:cxn modelId="{5BF8C624-6CBB-4942-ADA8-EE9A02A167BB}" type="presOf" srcId="{27BE443C-3953-4343-B91B-A1E74F291657}" destId="{AF4E1B6E-F458-4AC2-99E5-677A11A981AA}" srcOrd="0" destOrd="0" presId="urn:microsoft.com/office/officeart/2005/8/layout/radial1"/>
    <dgm:cxn modelId="{E0CB2AC5-1486-4BEF-8FD7-E1FC0F7F0022}" type="presOf" srcId="{C9CDCB6B-BC15-4534-B617-D49AB31A8E67}" destId="{32CC533C-6B32-4957-84EB-6F4DE4863CCB}" srcOrd="0" destOrd="0" presId="urn:microsoft.com/office/officeart/2005/8/layout/radial1"/>
    <dgm:cxn modelId="{C7E9ACE5-0152-40B4-8F07-10F9DFE4D6D3}" type="presOf" srcId="{89D8E401-752E-4A65-BB6C-AE5920A6A202}" destId="{DF80757A-9382-44E1-8BF4-0A1E4231D904}" srcOrd="1" destOrd="0" presId="urn:microsoft.com/office/officeart/2005/8/layout/radial1"/>
    <dgm:cxn modelId="{3B330EA6-1406-4495-BF46-48477F7163F4}" type="presOf" srcId="{296571B8-FED4-4502-8787-3146A2CFF921}" destId="{64487B8F-8103-46C1-AD70-3428945A09B9}" srcOrd="0" destOrd="0" presId="urn:microsoft.com/office/officeart/2005/8/layout/radial1"/>
    <dgm:cxn modelId="{382DE4A1-5843-4AC9-9DB4-DA64B736EEDE}" type="presParOf" srcId="{5F0B2C2F-882D-4F7A-9EC0-399A5941F74F}" destId="{397CC664-DDD6-4A33-A225-33B9ECAEBBA8}" srcOrd="0" destOrd="0" presId="urn:microsoft.com/office/officeart/2005/8/layout/radial1"/>
    <dgm:cxn modelId="{0D4F2D24-0121-42DA-9AE4-0C229A1E60B8}" type="presParOf" srcId="{5F0B2C2F-882D-4F7A-9EC0-399A5941F74F}" destId="{BF625FE3-7D04-4E21-B160-A37C061A6B65}" srcOrd="1" destOrd="0" presId="urn:microsoft.com/office/officeart/2005/8/layout/radial1"/>
    <dgm:cxn modelId="{F157FE59-8AE9-42CC-BE80-FC243F875C2F}" type="presParOf" srcId="{BF625FE3-7D04-4E21-B160-A37C061A6B65}" destId="{DF80757A-9382-44E1-8BF4-0A1E4231D904}" srcOrd="0" destOrd="0" presId="urn:microsoft.com/office/officeart/2005/8/layout/radial1"/>
    <dgm:cxn modelId="{0F094E3A-A9C1-48A7-B578-1EB05D5D1E1E}" type="presParOf" srcId="{5F0B2C2F-882D-4F7A-9EC0-399A5941F74F}" destId="{A1D0FCF0-D9E0-4482-A896-98236DAAB4E1}" srcOrd="2" destOrd="0" presId="urn:microsoft.com/office/officeart/2005/8/layout/radial1"/>
    <dgm:cxn modelId="{DAAC0350-6A40-45C1-9696-9E081AFF1C11}" type="presParOf" srcId="{5F0B2C2F-882D-4F7A-9EC0-399A5941F74F}" destId="{AF4E1B6E-F458-4AC2-99E5-677A11A981AA}" srcOrd="3" destOrd="0" presId="urn:microsoft.com/office/officeart/2005/8/layout/radial1"/>
    <dgm:cxn modelId="{A4BDC7CC-510E-4C82-8649-5717498C5026}" type="presParOf" srcId="{AF4E1B6E-F458-4AC2-99E5-677A11A981AA}" destId="{6384F377-6EB6-4ACE-B1D1-A00C132C1029}" srcOrd="0" destOrd="0" presId="urn:microsoft.com/office/officeart/2005/8/layout/radial1"/>
    <dgm:cxn modelId="{228E4C86-E9A8-4A6B-8C34-E3840F48DAC6}" type="presParOf" srcId="{5F0B2C2F-882D-4F7A-9EC0-399A5941F74F}" destId="{32CC533C-6B32-4957-84EB-6F4DE4863CCB}" srcOrd="4" destOrd="0" presId="urn:microsoft.com/office/officeart/2005/8/layout/radial1"/>
    <dgm:cxn modelId="{30D18850-FC0D-4BFF-9999-C0B854F33359}" type="presParOf" srcId="{5F0B2C2F-882D-4F7A-9EC0-399A5941F74F}" destId="{B7BC53FC-2E19-4EA9-B363-7914FDE09AF6}" srcOrd="5" destOrd="0" presId="urn:microsoft.com/office/officeart/2005/8/layout/radial1"/>
    <dgm:cxn modelId="{EA6495E2-D97E-4E71-857D-5BFA3A107BD5}" type="presParOf" srcId="{B7BC53FC-2E19-4EA9-B363-7914FDE09AF6}" destId="{2798FBCA-BB8A-4742-8FA8-36CAEA0F5480}" srcOrd="0" destOrd="0" presId="urn:microsoft.com/office/officeart/2005/8/layout/radial1"/>
    <dgm:cxn modelId="{040F00BF-3CE1-42B2-8A49-44DB6F6EF91A}" type="presParOf" srcId="{5F0B2C2F-882D-4F7A-9EC0-399A5941F74F}" destId="{64487B8F-8103-46C1-AD70-3428945A09B9}" srcOrd="6" destOrd="0" presId="urn:microsoft.com/office/officeart/2005/8/layout/radial1"/>
    <dgm:cxn modelId="{EAC2745C-2FD6-48C9-9DDA-1AF62B6D5BD0}" type="presParOf" srcId="{5F0B2C2F-882D-4F7A-9EC0-399A5941F74F}" destId="{E35466FF-1300-4674-A037-556ADB781606}" srcOrd="7" destOrd="0" presId="urn:microsoft.com/office/officeart/2005/8/layout/radial1"/>
    <dgm:cxn modelId="{08EC428B-2BD1-4014-9958-659320A9DA98}" type="presParOf" srcId="{E35466FF-1300-4674-A037-556ADB781606}" destId="{F006D2D0-8BE8-460A-ABBC-40C1E0D06BA2}" srcOrd="0" destOrd="0" presId="urn:microsoft.com/office/officeart/2005/8/layout/radial1"/>
    <dgm:cxn modelId="{90995287-C451-467A-9FF4-D41526BED461}" type="presParOf" srcId="{5F0B2C2F-882D-4F7A-9EC0-399A5941F74F}" destId="{16ABE057-F3EB-42A7-8F43-6A3331F91D0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CC664-DDD6-4A33-A225-33B9ECAEBBA8}">
      <dsp:nvSpPr>
        <dsp:cNvPr id="0" name=""/>
        <dsp:cNvSpPr/>
      </dsp:nvSpPr>
      <dsp:spPr>
        <a:xfrm>
          <a:off x="2842935" y="1772143"/>
          <a:ext cx="1700213" cy="1528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tx2"/>
              </a:solidFill>
            </a:rPr>
            <a:t>ETFs</a:t>
          </a:r>
          <a:endParaRPr lang="en-US" sz="3700" kern="1200" dirty="0">
            <a:solidFill>
              <a:schemeClr val="tx2"/>
            </a:solidFill>
          </a:endParaRPr>
        </a:p>
      </dsp:txBody>
      <dsp:txXfrm>
        <a:off x="3091925" y="1995948"/>
        <a:ext cx="1202233" cy="1080626"/>
      </dsp:txXfrm>
    </dsp:sp>
    <dsp:sp modelId="{BF625FE3-7D04-4E21-B160-A37C061A6B65}">
      <dsp:nvSpPr>
        <dsp:cNvPr id="0" name=""/>
        <dsp:cNvSpPr/>
      </dsp:nvSpPr>
      <dsp:spPr>
        <a:xfrm rot="16200000">
          <a:off x="3511866" y="1573829"/>
          <a:ext cx="362350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362350" y="17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83983" y="1581909"/>
        <a:ext cx="18117" cy="18117"/>
      </dsp:txXfrm>
    </dsp:sp>
    <dsp:sp modelId="{A1D0FCF0-D9E0-4482-A896-98236DAAB4E1}">
      <dsp:nvSpPr>
        <dsp:cNvPr id="0" name=""/>
        <dsp:cNvSpPr/>
      </dsp:nvSpPr>
      <dsp:spPr>
        <a:xfrm>
          <a:off x="2989777" y="3263"/>
          <a:ext cx="1406529" cy="1406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2"/>
              </a:solidFill>
            </a:rPr>
            <a:t>MFs</a:t>
          </a:r>
          <a:endParaRPr lang="en-US" sz="1700" kern="1200" dirty="0">
            <a:solidFill>
              <a:schemeClr val="tx2"/>
            </a:solidFill>
          </a:endParaRPr>
        </a:p>
      </dsp:txBody>
      <dsp:txXfrm>
        <a:off x="3195758" y="209244"/>
        <a:ext cx="994567" cy="994567"/>
      </dsp:txXfrm>
    </dsp:sp>
    <dsp:sp modelId="{AF4E1B6E-F458-4AC2-99E5-677A11A981AA}">
      <dsp:nvSpPr>
        <dsp:cNvPr id="0" name=""/>
        <dsp:cNvSpPr/>
      </dsp:nvSpPr>
      <dsp:spPr>
        <a:xfrm>
          <a:off x="4543148" y="2519122"/>
          <a:ext cx="626774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26774" y="17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840866" y="2520592"/>
        <a:ext cx="31338" cy="31338"/>
      </dsp:txXfrm>
    </dsp:sp>
    <dsp:sp modelId="{32CC533C-6B32-4957-84EB-6F4DE4863CCB}">
      <dsp:nvSpPr>
        <dsp:cNvPr id="0" name=""/>
        <dsp:cNvSpPr/>
      </dsp:nvSpPr>
      <dsp:spPr>
        <a:xfrm>
          <a:off x="5169922" y="1832996"/>
          <a:ext cx="1406529" cy="1406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2"/>
              </a:solidFill>
            </a:rPr>
            <a:t>SMAs</a:t>
          </a:r>
          <a:endParaRPr lang="en-US" sz="1700" kern="1200" dirty="0">
            <a:solidFill>
              <a:schemeClr val="tx2"/>
            </a:solidFill>
          </a:endParaRPr>
        </a:p>
      </dsp:txBody>
      <dsp:txXfrm>
        <a:off x="5375903" y="2038977"/>
        <a:ext cx="994567" cy="994567"/>
      </dsp:txXfrm>
    </dsp:sp>
    <dsp:sp modelId="{B7BC53FC-2E19-4EA9-B363-7914FDE09AF6}">
      <dsp:nvSpPr>
        <dsp:cNvPr id="0" name=""/>
        <dsp:cNvSpPr/>
      </dsp:nvSpPr>
      <dsp:spPr>
        <a:xfrm rot="5400000">
          <a:off x="3511866" y="3464416"/>
          <a:ext cx="362350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362350" y="17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683983" y="3472496"/>
        <a:ext cx="18117" cy="18117"/>
      </dsp:txXfrm>
    </dsp:sp>
    <dsp:sp modelId="{64487B8F-8103-46C1-AD70-3428945A09B9}">
      <dsp:nvSpPr>
        <dsp:cNvPr id="0" name=""/>
        <dsp:cNvSpPr/>
      </dsp:nvSpPr>
      <dsp:spPr>
        <a:xfrm>
          <a:off x="2989777" y="3662729"/>
          <a:ext cx="1406529" cy="1406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2"/>
              </a:solidFill>
            </a:rPr>
            <a:t>Single Securities</a:t>
          </a:r>
          <a:endParaRPr lang="en-US" sz="1700" kern="1200" dirty="0">
            <a:solidFill>
              <a:schemeClr val="tx2"/>
            </a:solidFill>
          </a:endParaRPr>
        </a:p>
      </dsp:txBody>
      <dsp:txXfrm>
        <a:off x="3195758" y="3868710"/>
        <a:ext cx="994567" cy="994567"/>
      </dsp:txXfrm>
    </dsp:sp>
    <dsp:sp modelId="{E35466FF-1300-4674-A037-556ADB781606}">
      <dsp:nvSpPr>
        <dsp:cNvPr id="0" name=""/>
        <dsp:cNvSpPr/>
      </dsp:nvSpPr>
      <dsp:spPr>
        <a:xfrm rot="10845846">
          <a:off x="2206348" y="2503540"/>
          <a:ext cx="636709" cy="34277"/>
        </a:xfrm>
        <a:custGeom>
          <a:avLst/>
          <a:gdLst/>
          <a:ahLst/>
          <a:cxnLst/>
          <a:rect l="0" t="0" r="0" b="0"/>
          <a:pathLst>
            <a:path>
              <a:moveTo>
                <a:pt x="0" y="17138"/>
              </a:moveTo>
              <a:lnTo>
                <a:pt x="636709" y="171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508784" y="2504761"/>
        <a:ext cx="31835" cy="31835"/>
      </dsp:txXfrm>
    </dsp:sp>
    <dsp:sp modelId="{16ABE057-F3EB-42A7-8F43-6A3331F91D0B}">
      <dsp:nvSpPr>
        <dsp:cNvPr id="0" name=""/>
        <dsp:cNvSpPr/>
      </dsp:nvSpPr>
      <dsp:spPr>
        <a:xfrm>
          <a:off x="799909" y="1803790"/>
          <a:ext cx="1406529" cy="1406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2"/>
              </a:solidFill>
            </a:rPr>
            <a:t>Futures</a:t>
          </a:r>
          <a:endParaRPr lang="en-US" sz="1700" kern="1200" dirty="0">
            <a:solidFill>
              <a:schemeClr val="tx2"/>
            </a:solidFill>
          </a:endParaRPr>
        </a:p>
      </dsp:txBody>
      <dsp:txXfrm>
        <a:off x="1005890" y="2009771"/>
        <a:ext cx="994567" cy="994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B4F636CA-6192-45E5-BEF2-06E94F923544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4CD9F43-66F9-4DD8-8E69-AA5F847491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8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A3C570E5-FEED-42B7-8FD7-CDA23010655D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5F7533F8-595B-4AC5-B27D-8E1A5F1C4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4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80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17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14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14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14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14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14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14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01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17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1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17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17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17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17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03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03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03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03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03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17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80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1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0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8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1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1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506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33F8-595B-4AC5-B27D-8E1A5F1C457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1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547" y="22874"/>
            <a:ext cx="6346728" cy="2259623"/>
          </a:xfrm>
        </p:spPr>
        <p:txBody>
          <a:bodyPr anchor="b"/>
          <a:lstStyle>
            <a:lvl1pPr algn="l">
              <a:lnSpc>
                <a:spcPts val="3975"/>
              </a:lnSpc>
              <a:defRPr sz="45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1481" y="2210386"/>
            <a:ext cx="6346728" cy="1445456"/>
          </a:xfrm>
        </p:spPr>
        <p:txBody>
          <a:bodyPr>
            <a:normAutofit/>
          </a:bodyPr>
          <a:lstStyle>
            <a:lvl1pPr marL="0" indent="0" algn="l">
              <a:lnSpc>
                <a:spcPts val="2775"/>
              </a:lnSpc>
              <a:buNone/>
              <a:defRPr sz="2700">
                <a:solidFill>
                  <a:srgbClr val="F8F8F8"/>
                </a:solidFill>
              </a:defRPr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35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1481" y="3482028"/>
            <a:ext cx="4711446" cy="68897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758" y="6431521"/>
            <a:ext cx="1455538" cy="293699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1390" y="6232003"/>
            <a:ext cx="8904224" cy="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0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ictur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989560" y="6356365"/>
            <a:ext cx="2057400" cy="365125"/>
          </a:xfrm>
        </p:spPr>
        <p:txBody>
          <a:bodyPr/>
          <a:lstStyle/>
          <a:p>
            <a:fld id="{E5F98FD7-2772-4994-946B-4E1C964848FE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25438" y="1165014"/>
            <a:ext cx="2606605" cy="1719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5437" y="2904914"/>
            <a:ext cx="2602159" cy="3873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193326" y="1165014"/>
            <a:ext cx="2606605" cy="1719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93325" y="2904914"/>
            <a:ext cx="2602159" cy="3873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05799" y="1165014"/>
            <a:ext cx="2606605" cy="1719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005798" y="2904914"/>
            <a:ext cx="2602159" cy="3873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25438" y="3692321"/>
            <a:ext cx="2606605" cy="1719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25437" y="5432221"/>
            <a:ext cx="2602159" cy="3873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3193326" y="3692321"/>
            <a:ext cx="2606605" cy="1719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193325" y="5432221"/>
            <a:ext cx="2602159" cy="3873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005799" y="3692321"/>
            <a:ext cx="2606605" cy="1719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6005798" y="5432221"/>
            <a:ext cx="2602159" cy="38735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18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1609344"/>
            <a:ext cx="8514413" cy="2050473"/>
          </a:xfrm>
        </p:spPr>
        <p:txBody>
          <a:bodyPr anchor="b"/>
          <a:lstStyle>
            <a:lvl1pPr>
              <a:lnSpc>
                <a:spcPts val="3975"/>
              </a:lnSpc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9445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00953" y="3583131"/>
            <a:ext cx="1828800" cy="179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54743" y="3583131"/>
            <a:ext cx="838925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17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BG_Gradients-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1609344"/>
            <a:ext cx="8514413" cy="2050473"/>
          </a:xfrm>
        </p:spPr>
        <p:txBody>
          <a:bodyPr anchor="b"/>
          <a:lstStyle>
            <a:lvl1pPr>
              <a:lnSpc>
                <a:spcPts val="3975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9445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00953" y="3583131"/>
            <a:ext cx="1828800" cy="1798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54743" y="3583131"/>
            <a:ext cx="838925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77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89445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8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6351" y="1212540"/>
            <a:ext cx="6746918" cy="2266951"/>
          </a:xfrm>
        </p:spPr>
        <p:txBody>
          <a:bodyPr anchor="t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351" y="3775323"/>
            <a:ext cx="6746918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8031" y="6356351"/>
            <a:ext cx="509523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1"/>
            <a:ext cx="9139992" cy="6854994"/>
          </a:xfrm>
          <a:prstGeom prst="rect">
            <a:avLst/>
          </a:prstGeom>
        </p:spPr>
      </p:pic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467544" y="1988840"/>
            <a:ext cx="7992888" cy="417646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600">
                <a:solidFill>
                  <a:srgbClr val="FFFFFF"/>
                </a:solidFill>
              </a:defRPr>
            </a:lvl1pPr>
            <a:lvl2pPr>
              <a:defRPr sz="16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992888" cy="648072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70000"/>
              </a:lnSpc>
              <a:defRPr sz="3600" b="1" i="0" cap="all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27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8453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8031" y="6356351"/>
            <a:ext cx="509523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4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Yellow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57" y="365141"/>
            <a:ext cx="8189595" cy="354388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9445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5438" y="1166813"/>
            <a:ext cx="6432804" cy="435254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400"/>
            </a:lvl1pPr>
            <a:lvl2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249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9445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25438" y="1166813"/>
            <a:ext cx="6437376" cy="4352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9445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5438" y="1166813"/>
            <a:ext cx="6437376" cy="4352544"/>
          </a:xfrm>
        </p:spPr>
        <p:txBody>
          <a:bodyPr>
            <a:normAutofit/>
          </a:bodyPr>
          <a:lstStyle>
            <a:lvl1pPr>
              <a:defRPr sz="2400"/>
            </a:lvl1pPr>
            <a:lvl2pPr marL="340614" indent="-342900">
              <a:buFont typeface="+mj-lt"/>
              <a:buAutoNum type="arabicPeriod"/>
              <a:defRPr sz="2000"/>
            </a:lvl2pPr>
            <a:lvl3pPr>
              <a:buFont typeface="+mj-lt"/>
              <a:buAutoNum type="alphaLcPeriod"/>
              <a:defRPr sz="1800"/>
            </a:lvl3pPr>
            <a:lvl4pPr marL="861822" indent="-285750">
              <a:buFont typeface="+mj-lt"/>
              <a:buAutoNum type="romanUcPeriod"/>
              <a:defRPr sz="1600"/>
            </a:lvl4pPr>
            <a:lvl5pPr marL="1145286" indent="-285750">
              <a:buFont typeface="+mj-lt"/>
              <a:buAutoNum type="romanLcPeriod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4079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2828942" y="1166813"/>
            <a:ext cx="5686089" cy="43525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9445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5438" y="1166813"/>
            <a:ext cx="2392362" cy="43525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 baseline="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436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bullets -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9445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25757" y="1151605"/>
            <a:ext cx="5646890" cy="43525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00763" y="1151605"/>
            <a:ext cx="2395728" cy="435292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717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9445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00763" y="1166813"/>
            <a:ext cx="2395728" cy="435292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25438" y="1166813"/>
            <a:ext cx="5650992" cy="4352925"/>
          </a:xfrm>
          <a:noFill/>
          <a:ln>
            <a:solidFill>
              <a:srgbClr val="FFFFFF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9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ullets -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9445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00763" y="725557"/>
            <a:ext cx="2395728" cy="435292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400"/>
            </a:lvl4pPr>
            <a:lvl5pPr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5438" y="725557"/>
            <a:ext cx="5640387" cy="55046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8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9445" y="6356365"/>
            <a:ext cx="2057400" cy="365125"/>
          </a:xfrm>
          <a:prstGeom prst="rect">
            <a:avLst/>
          </a:prstGeom>
        </p:spPr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325438" y="1166813"/>
            <a:ext cx="8189595" cy="435254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6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757" y="365140"/>
            <a:ext cx="8189595" cy="3571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390" y="1166317"/>
            <a:ext cx="6437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321390" y="6232003"/>
            <a:ext cx="8904224" cy="80158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990484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98FD7-2772-4994-946B-4E1C964848FE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5758" y="6431521"/>
            <a:ext cx="1455538" cy="29369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7993" y="722243"/>
            <a:ext cx="618710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8" r:id="rId3"/>
    <p:sldLayoutId id="2147483693" r:id="rId4"/>
    <p:sldLayoutId id="2147483677" r:id="rId5"/>
    <p:sldLayoutId id="2147483688" r:id="rId6"/>
    <p:sldLayoutId id="2147483692" r:id="rId7"/>
    <p:sldLayoutId id="2147483690" r:id="rId8"/>
    <p:sldLayoutId id="2147483689" r:id="rId9"/>
    <p:sldLayoutId id="2147483691" r:id="rId10"/>
    <p:sldLayoutId id="2147483679" r:id="rId11"/>
    <p:sldLayoutId id="2147483694" r:id="rId12"/>
    <p:sldLayoutId id="2147483682" r:id="rId13"/>
    <p:sldLayoutId id="2147483699" r:id="rId14"/>
    <p:sldLayoutId id="2147483700" r:id="rId15"/>
    <p:sldLayoutId id="214748370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715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None/>
        <a:defRPr sz="2400" kern="1200">
          <a:solidFill>
            <a:srgbClr val="F8F8F8"/>
          </a:solidFill>
          <a:latin typeface="+mn-lt"/>
          <a:ea typeface="+mn-ea"/>
          <a:cs typeface="+mn-cs"/>
        </a:defRPr>
      </a:lvl1pPr>
      <a:lvl2pPr marL="283464" indent="-285750" algn="l" defTabSz="685715" rtl="0" eaLnBrk="1" latinLnBrk="0" hangingPunct="1">
        <a:lnSpc>
          <a:spcPct val="150000"/>
        </a:lnSpc>
        <a:spcBef>
          <a:spcPts val="375"/>
        </a:spcBef>
        <a:buClr>
          <a:schemeClr val="accent1"/>
        </a:buClr>
        <a:buFont typeface="Calibri" panose="020F0502020204030204" pitchFamily="34" charset="0"/>
        <a:buChar char="●"/>
        <a:defRPr sz="2000" kern="1200" baseline="0">
          <a:solidFill>
            <a:srgbClr val="F8F8F8"/>
          </a:solidFill>
          <a:latin typeface="+mn-lt"/>
          <a:ea typeface="+mn-ea"/>
          <a:cs typeface="+mn-cs"/>
        </a:defRPr>
      </a:lvl2pPr>
      <a:lvl3pPr marL="576072" indent="-228600" algn="l" defTabSz="685715" rtl="0" eaLnBrk="1" latinLnBrk="0" hangingPunct="1">
        <a:lnSpc>
          <a:spcPct val="15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−"/>
        <a:defRPr sz="1800" kern="1200">
          <a:solidFill>
            <a:srgbClr val="F8F8F8"/>
          </a:solidFill>
          <a:latin typeface="+mn-lt"/>
          <a:ea typeface="+mn-ea"/>
          <a:cs typeface="+mn-cs"/>
        </a:defRPr>
      </a:lvl3pPr>
      <a:lvl4pPr marL="804672" indent="-228600" algn="l" defTabSz="685715" rtl="0" eaLnBrk="1" latinLnBrk="0" hangingPunct="1">
        <a:lnSpc>
          <a:spcPct val="15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rgbClr val="F8F8F8"/>
          </a:solidFill>
          <a:latin typeface="+mn-lt"/>
          <a:ea typeface="+mn-ea"/>
          <a:cs typeface="+mn-cs"/>
        </a:defRPr>
      </a:lvl4pPr>
      <a:lvl5pPr marL="1143000" indent="-283464" algn="l" defTabSz="685715" rtl="0" eaLnBrk="1" latinLnBrk="0" hangingPunct="1">
        <a:lnSpc>
          <a:spcPct val="15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-"/>
        <a:defRPr sz="1400" kern="1200">
          <a:solidFill>
            <a:srgbClr val="F8F8F8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ebalchunas@bloomberg.ne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351" y="2210937"/>
            <a:ext cx="8504694" cy="16699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</a:rPr>
              <a:t>Welcome to the jungle </a:t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3600" i="1" dirty="0" smtClean="0">
                <a:solidFill>
                  <a:srgbClr val="00B0F0"/>
                </a:solidFill>
              </a:rPr>
              <a:t>the future of etfs</a:t>
            </a:r>
            <a:r>
              <a:rPr lang="en-US" sz="3100" dirty="0" smtClean="0">
                <a:solidFill>
                  <a:srgbClr val="00B0F0"/>
                </a:solidFill>
              </a:rPr>
              <a:t/>
            </a:r>
            <a:br>
              <a:rPr lang="en-US" sz="3100" dirty="0" smtClean="0">
                <a:solidFill>
                  <a:srgbClr val="00B0F0"/>
                </a:solidFill>
              </a:rPr>
            </a:br>
            <a:r>
              <a:rPr lang="en-US" sz="3100" dirty="0" smtClean="0">
                <a:solidFill>
                  <a:srgbClr val="00B0F0"/>
                </a:solidFill>
              </a:rPr>
              <a:t/>
            </a:r>
            <a:br>
              <a:rPr lang="en-US" sz="3100" dirty="0" smtClean="0">
                <a:solidFill>
                  <a:srgbClr val="00B0F0"/>
                </a:solidFill>
              </a:rPr>
            </a:br>
            <a:r>
              <a:rPr lang="en-US" sz="3100" dirty="0" smtClean="0">
                <a:solidFill>
                  <a:srgbClr val="00B0F0"/>
                </a:solidFill>
              </a:rPr>
              <a:t/>
            </a:r>
            <a:br>
              <a:rPr lang="en-US" sz="3100" dirty="0" smtClean="0">
                <a:solidFill>
                  <a:srgbClr val="00B0F0"/>
                </a:solidFill>
              </a:rPr>
            </a:br>
            <a:r>
              <a:rPr lang="en-US" sz="3600" dirty="0" smtClean="0">
                <a:solidFill>
                  <a:srgbClr val="00B0F0"/>
                </a:solidFill>
              </a:rPr>
              <a:t/>
            </a:r>
            <a:br>
              <a:rPr lang="en-US" sz="3600" dirty="0" smtClean="0">
                <a:solidFill>
                  <a:srgbClr val="00B0F0"/>
                </a:solidFill>
              </a:rPr>
            </a:b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906" y="4572765"/>
            <a:ext cx="9028814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Eric Balchunas</a:t>
            </a:r>
          </a:p>
          <a:p>
            <a:r>
              <a:rPr lang="en-US" dirty="0" smtClean="0"/>
              <a:t>Senior ETF Analyst, Bloomberg Intelligence</a:t>
            </a:r>
          </a:p>
          <a:p>
            <a:r>
              <a:rPr lang="en-US" dirty="0" smtClean="0"/>
              <a:t>March 2018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00" y="271034"/>
            <a:ext cx="8189595" cy="354388"/>
          </a:xfrm>
        </p:spPr>
        <p:txBody>
          <a:bodyPr/>
          <a:lstStyle/>
          <a:p>
            <a:r>
              <a:rPr lang="en-US" sz="2400" dirty="0" smtClean="0"/>
              <a:t>THE media tipping point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872696" y="1001361"/>
            <a:ext cx="7992888" cy="4176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715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rgbClr val="F8F8F8"/>
                </a:solidFill>
                <a:latin typeface="+mn-lt"/>
                <a:ea typeface="+mn-ea"/>
                <a:cs typeface="+mn-cs"/>
              </a:defRPr>
            </a:lvl1pPr>
            <a:lvl2pPr marL="283464" indent="-285750" algn="l" defTabSz="685715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Calibri" panose="020F0502020204030204" pitchFamily="34" charset="0"/>
              <a:buChar char="●"/>
              <a:defRPr sz="2000" kern="1200" baseline="0">
                <a:solidFill>
                  <a:srgbClr val="F8F8F8"/>
                </a:solidFill>
                <a:latin typeface="+mn-lt"/>
                <a:ea typeface="+mn-ea"/>
                <a:cs typeface="+mn-cs"/>
              </a:defRPr>
            </a:lvl2pPr>
            <a:lvl3pPr marL="576072" indent="-228600" algn="l" defTabSz="685715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 kern="1200">
                <a:solidFill>
                  <a:srgbClr val="F8F8F8"/>
                </a:solidFill>
                <a:latin typeface="+mn-lt"/>
                <a:ea typeface="+mn-ea"/>
                <a:cs typeface="+mn-cs"/>
              </a:defRPr>
            </a:lvl3pPr>
            <a:lvl4pPr marL="804672" indent="-228600" algn="l" defTabSz="685715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rgbClr val="F8F8F8"/>
                </a:solidFill>
                <a:latin typeface="+mn-lt"/>
                <a:ea typeface="+mn-ea"/>
                <a:cs typeface="+mn-cs"/>
              </a:defRPr>
            </a:lvl4pPr>
            <a:lvl5pPr marL="1143000" indent="-283464" algn="l" defTabSz="685715" rtl="0" eaLnBrk="1" latinLnBrk="0" hangingPunct="1">
              <a:lnSpc>
                <a:spcPct val="15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-"/>
              <a:defRPr sz="1400" kern="1200">
                <a:solidFill>
                  <a:srgbClr val="F8F8F8"/>
                </a:solidFill>
                <a:latin typeface="+mn-lt"/>
                <a:ea typeface="+mn-ea"/>
                <a:cs typeface="+mn-cs"/>
              </a:defRPr>
            </a:lvl5pPr>
            <a:lvl6pPr marL="1885715" indent="-171430" algn="l" defTabSz="68571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73" indent="-171430" algn="l" defTabSz="68571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430" indent="-171430" algn="l" defTabSz="68571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89" indent="-171430" algn="l" defTabSz="68571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2000: Bloggers, Academic Papers, Conferences </a:t>
            </a:r>
          </a:p>
          <a:p>
            <a:r>
              <a:rPr lang="en-US" sz="2000" dirty="0" smtClean="0"/>
              <a:t>2005: Index Universe, ETFdb, Morningstar </a:t>
            </a:r>
          </a:p>
          <a:p>
            <a:r>
              <a:rPr lang="en-US" sz="2000" dirty="0" smtClean="0"/>
              <a:t>2010: Barron’s, Bloomberg, FT, WSJ </a:t>
            </a:r>
          </a:p>
          <a:p>
            <a:r>
              <a:rPr lang="en-US" sz="2000" dirty="0" smtClean="0"/>
              <a:t>2015: Time Magazine, USA TODAY </a:t>
            </a:r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52" y="3373120"/>
            <a:ext cx="4042768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963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388189" y="1404074"/>
            <a:ext cx="8289985" cy="44649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800" i="1" dirty="0" smtClean="0">
                <a:solidFill>
                  <a:srgbClr val="FFFF00"/>
                </a:solidFill>
              </a:rPr>
              <a:t>WMDs, Bubbles and Marxism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/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000" y="1242272"/>
            <a:ext cx="8971280" cy="648072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Top 10 etf ATTACKS of 2017: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958294" y="1698388"/>
            <a:ext cx="6753146" cy="488529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 u="sng" dirty="0" smtClean="0">
              <a:solidFill>
                <a:srgbClr val="00B0F0"/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rgbClr val="00B0F0"/>
                </a:solidFill>
              </a:rPr>
              <a:t>W</a:t>
            </a:r>
            <a:r>
              <a:rPr lang="en-US" sz="2400" dirty="0" smtClean="0">
                <a:solidFill>
                  <a:srgbClr val="00B0F0"/>
                </a:solidFill>
              </a:rPr>
              <a:t>eapons of </a:t>
            </a:r>
            <a:r>
              <a:rPr lang="en-US" sz="2400" dirty="0">
                <a:solidFill>
                  <a:srgbClr val="00B0F0"/>
                </a:solidFill>
              </a:rPr>
              <a:t>m</a:t>
            </a:r>
            <a:r>
              <a:rPr lang="en-US" sz="2400" dirty="0" smtClean="0">
                <a:solidFill>
                  <a:srgbClr val="00B0F0"/>
                </a:solidFill>
              </a:rPr>
              <a:t>ass destruction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Fault line for the next earthquake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Causing stock market bubble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Worse then Marxism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Worse than the misuse of antibiotics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Distorting fundamentals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Making market dumb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Destructive to growth creation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Hurting the economy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They’re hideous</a:t>
            </a:r>
          </a:p>
          <a:p>
            <a:pPr marL="514350" indent="-514350">
              <a:buAutoNum type="arabicPeriod"/>
            </a:pPr>
            <a:endParaRPr lang="en-US" sz="2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/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1395" y="265814"/>
            <a:ext cx="8189595" cy="456429"/>
          </a:xfrm>
        </p:spPr>
        <p:txBody>
          <a:bodyPr>
            <a:noAutofit/>
          </a:bodyPr>
          <a:lstStyle/>
          <a:p>
            <a:r>
              <a:rPr lang="en-US" dirty="0" smtClean="0"/>
              <a:t>ARE ETFS CAUSING A BUBBLE?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2559" y="855038"/>
            <a:ext cx="590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They only own about 6% of stock market…</a:t>
            </a:r>
            <a:endParaRPr lang="en-US" i="1" dirty="0"/>
          </a:p>
        </p:txBody>
      </p:sp>
      <p:pic>
        <p:nvPicPr>
          <p:cNvPr id="1026" name="Picture 2" descr="\\corp.bloomberg.com\pn-dfs\AllLinks\Users\ebalchunas\Desktop\ETFs bub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10" y="1477926"/>
            <a:ext cx="8194860" cy="461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61759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Still, ETFS OWN LESS THANK YOU THINK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23859"/>
              </p:ext>
            </p:extLst>
          </p:nvPr>
        </p:nvGraphicFramePr>
        <p:xfrm>
          <a:off x="268941" y="1467822"/>
          <a:ext cx="8588188" cy="419933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42740"/>
                <a:gridCol w="1246055"/>
                <a:gridCol w="1749888"/>
                <a:gridCol w="1649505"/>
              </a:tblGrid>
              <a:tr h="6203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ETF’S PERCENTAGE OWNERSHIP</a:t>
                      </a:r>
                      <a:r>
                        <a:rPr lang="en-US" sz="1800" baseline="0" dirty="0" smtClean="0">
                          <a:solidFill>
                            <a:schemeClr val="tx2"/>
                          </a:solidFill>
                        </a:rPr>
                        <a:t> OF THE ASSET CLASS THEY TRACK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</a:tr>
              <a:tr h="11184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ASSET CLASS</a:t>
                      </a:r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TOTAL MARKET CAP</a:t>
                      </a:r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ETF ASSETS</a:t>
                      </a:r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% ETF OWNERSHIP</a:t>
                      </a:r>
                      <a:endParaRPr lang="en-US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</a:tr>
              <a:tr h="7083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U.S. EQUITIES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$ 28 TRILLION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$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1.9 TRILLION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6-7%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  <a:tr h="7083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U.S. BONDS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$ 39 TRILLION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$ 520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BILLION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1-2%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083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GOLD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$ 7.5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TRILLION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$ 35 BILLION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0.5%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  <a:tr h="335534">
                <a:tc gridSpan="4">
                  <a:txBody>
                    <a:bodyPr/>
                    <a:lstStyle/>
                    <a:p>
                      <a:r>
                        <a:rPr lang="en-US" sz="1200" b="1" i="1" dirty="0" smtClean="0">
                          <a:solidFill>
                            <a:srgbClr val="FFFFFF"/>
                          </a:solidFill>
                        </a:rPr>
                        <a:t>Source:</a:t>
                      </a:r>
                      <a:r>
                        <a:rPr lang="en-US" sz="1200" b="1" i="1" baseline="0" dirty="0" smtClean="0">
                          <a:solidFill>
                            <a:srgbClr val="FFFFFF"/>
                          </a:solidFill>
                        </a:rPr>
                        <a:t> Bloomberg, World Gold Council, SIFMA</a:t>
                      </a:r>
                      <a:endParaRPr lang="en-US" sz="1200" b="1" i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62559" y="855038"/>
            <a:ext cx="590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Not exactly the tail wagging the dog…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894402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5" y="365140"/>
            <a:ext cx="9173085" cy="357103"/>
          </a:xfrm>
        </p:spPr>
        <p:txBody>
          <a:bodyPr>
            <a:noAutofit/>
          </a:bodyPr>
          <a:lstStyle/>
          <a:p>
            <a:r>
              <a:rPr lang="en-US" dirty="0" smtClean="0"/>
              <a:t>From closet indexing to actual indexing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9033" y="855038"/>
            <a:ext cx="590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Owning the same stocks, just in a different format…</a:t>
            </a:r>
            <a:endParaRPr lang="en-US" i="1" dirty="0"/>
          </a:p>
        </p:txBody>
      </p:sp>
      <p:pic>
        <p:nvPicPr>
          <p:cNvPr id="2050" name="Picture 2" descr="\\corp.bloomberg.com\pn-dfs\AllLinks\Users\ebalchunas\Desktop\Fidelity Magell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5" y="1562985"/>
            <a:ext cx="8136898" cy="43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7545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065" y="1149699"/>
            <a:ext cx="7992888" cy="64807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Will passive lead to marxism?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\\corp.bloomberg.com\pn-dfs\AllLinks\Users\ebalchunas\Desktop\Vgrd Blk hold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"/>
          <a:stretch/>
        </p:blipFill>
        <p:spPr bwMode="auto">
          <a:xfrm>
            <a:off x="466888" y="2047166"/>
            <a:ext cx="8138160" cy="420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644640" y="1988709"/>
            <a:ext cx="690880" cy="99067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0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065" y="1149699"/>
            <a:ext cx="7992888" cy="64807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Vanguard’s corp governance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6386" name="Picture 2" descr="C:\Users\ebalchunas\Desktop\vgrd corpsjsdkl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4" y="2081848"/>
            <a:ext cx="8416925" cy="442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064" y="1149699"/>
            <a:ext cx="9026295" cy="64807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Are passive funds </a:t>
            </a:r>
            <a:r>
              <a:rPr lang="en-US" sz="3200" i="1" dirty="0" smtClean="0">
                <a:solidFill>
                  <a:srgbClr val="FFFF00"/>
                </a:solidFill>
              </a:rPr>
              <a:t>better</a:t>
            </a:r>
            <a:r>
              <a:rPr lang="en-US" sz="3200" dirty="0" smtClean="0">
                <a:solidFill>
                  <a:srgbClr val="FFFF00"/>
                </a:solidFill>
              </a:rPr>
              <a:t> owners?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7410" name="Picture 2" descr="C:\Users\ebalchunas\Desktop\boglsss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1" y="2164080"/>
            <a:ext cx="7860349" cy="404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6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PASSIVE OWNERSHIP BY SECTOR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19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1026" name="Picture 2" descr="C:\Users\ebalchunas\Desktop\Ownes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4" y="955343"/>
            <a:ext cx="8881186" cy="49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5499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596" y="1265612"/>
            <a:ext cx="7992888" cy="64807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My critical themes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/>
          </p:nvPr>
        </p:nvSpPr>
        <p:spPr>
          <a:xfrm>
            <a:off x="943816" y="2068161"/>
            <a:ext cx="7992888" cy="4176464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000" dirty="0" smtClean="0"/>
              <a:t>The Internet Theory</a:t>
            </a:r>
          </a:p>
          <a:p>
            <a:pPr>
              <a:buFont typeface="Wingdings" charset="2"/>
              <a:buAutoNum type="arabicPeriod"/>
            </a:pPr>
            <a:r>
              <a:rPr lang="en-US" sz="2000" dirty="0"/>
              <a:t>WMDs, Bubbles and Marxism</a:t>
            </a:r>
          </a:p>
          <a:p>
            <a:pPr>
              <a:buFont typeface="Wingdings" charset="2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Great Cost </a:t>
            </a:r>
            <a:r>
              <a:rPr lang="en-US" sz="2000" dirty="0" smtClean="0"/>
              <a:t>Migration</a:t>
            </a:r>
          </a:p>
          <a:p>
            <a:pPr>
              <a:buAutoNum type="arabicPeriod"/>
            </a:pPr>
            <a:r>
              <a:rPr lang="en-US" sz="2000" dirty="0" smtClean="0"/>
              <a:t>The Fall (and Rise) of Active </a:t>
            </a:r>
          </a:p>
          <a:p>
            <a:pPr>
              <a:buFont typeface="Wingdings" charset="2"/>
              <a:buAutoNum type="arabicPeriod"/>
            </a:pPr>
            <a:r>
              <a:rPr lang="en-US" sz="2000" dirty="0" smtClean="0"/>
              <a:t>The Spaghetti Cannon</a:t>
            </a:r>
          </a:p>
          <a:p>
            <a:pPr>
              <a:buAutoNum type="arabicPeriod"/>
            </a:pPr>
            <a:r>
              <a:rPr lang="en-US" sz="2000" dirty="0" smtClean="0"/>
              <a:t>The Smart Beta Spectrum </a:t>
            </a:r>
          </a:p>
          <a:p>
            <a:pPr>
              <a:buAutoNum type="arabicPeriod"/>
            </a:pPr>
            <a:r>
              <a:rPr lang="en-US" sz="2000" dirty="0" smtClean="0"/>
              <a:t>Nasty Surprises</a:t>
            </a:r>
          </a:p>
        </p:txBody>
      </p:sp>
    </p:spTree>
    <p:extLst>
      <p:ext uri="{BB962C8B-B14F-4D97-AF65-F5344CB8AC3E}">
        <p14:creationId xmlns:p14="http://schemas.microsoft.com/office/powerpoint/2010/main" val="31524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Stocks with most passive ownership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2050" name="Picture 2" descr="C:\Users\ebalchunas\Desktop\Passivss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9" y="1091821"/>
            <a:ext cx="8298716" cy="49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22072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Stocks with LEAST passive ownership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3" name="Picture 2" descr="C:\Users\ebalchunas\Desktop\C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6" y="1078302"/>
            <a:ext cx="8088426" cy="478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9089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Bernstein joins communist party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22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039659"/>
            <a:ext cx="8081012" cy="49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7261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890" y="1109718"/>
            <a:ext cx="8496944" cy="737016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Etfs: 10 billion served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ebalchunas\Desktop\ETF tradinglsklsks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2225040"/>
            <a:ext cx="7791768" cy="392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53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083" y="1211318"/>
            <a:ext cx="8496944" cy="737016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WHEN GOING GETS TOUGH, ETFS GET GOING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ebalchunas\Desktop\etfs historical trjak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" y="2153921"/>
            <a:ext cx="7964170" cy="40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224" y="1351747"/>
            <a:ext cx="8496944" cy="64807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Legit worry: Vampiring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2" descr="\\corp.bloomberg.com\pn-dfs\AllLinks\Users\ebalchunas\Desktop\Percent tre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24" y="2204863"/>
            <a:ext cx="8067601" cy="427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58" y="303425"/>
            <a:ext cx="8189595" cy="3543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Legit worry: over-trading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26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9460" y="1222746"/>
            <a:ext cx="758101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“The </a:t>
            </a:r>
            <a:r>
              <a:rPr lang="en-US" sz="2000" i="1" dirty="0"/>
              <a:t>average turnover for an ETF is 400 percent a year. And</a:t>
            </a:r>
          </a:p>
          <a:p>
            <a:r>
              <a:rPr lang="en-US" sz="2000" i="1" dirty="0"/>
              <a:t>SPDR is 3,000 percent. And here you are talking to a guy who thinks 3 </a:t>
            </a:r>
            <a:r>
              <a:rPr lang="en-US" sz="2000" i="1" dirty="0" smtClean="0"/>
              <a:t>percent turnover </a:t>
            </a:r>
            <a:r>
              <a:rPr lang="en-US" sz="2000" i="1" dirty="0"/>
              <a:t>is pushing the envelope</a:t>
            </a:r>
            <a:r>
              <a:rPr lang="en-US" sz="2000" i="1" dirty="0" smtClean="0"/>
              <a:t>.” </a:t>
            </a:r>
          </a:p>
          <a:p>
            <a:r>
              <a:rPr lang="en-US" sz="2000" i="1" dirty="0"/>
              <a:t>	</a:t>
            </a:r>
            <a:r>
              <a:rPr lang="en-US" sz="2000" i="1" dirty="0" smtClean="0"/>
              <a:t>	</a:t>
            </a:r>
          </a:p>
          <a:p>
            <a:r>
              <a:rPr lang="en-US" sz="2000" i="1" dirty="0"/>
              <a:t>	</a:t>
            </a:r>
            <a:r>
              <a:rPr lang="en-US" sz="2000" i="1" dirty="0" smtClean="0"/>
              <a:t>	--John Bogle, Vanguard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sz="2000" i="1" dirty="0"/>
              <a:t>“I think the temptation to trade—whether there are ETFs in the world or </a:t>
            </a:r>
            <a:r>
              <a:rPr lang="en-US" sz="2000" i="1" dirty="0" smtClean="0"/>
              <a:t>not—is </a:t>
            </a:r>
            <a:r>
              <a:rPr lang="en-US" sz="2000" i="1" dirty="0"/>
              <a:t>going to be there. There are people that are always going to want to </a:t>
            </a:r>
            <a:r>
              <a:rPr lang="en-US" sz="2000" i="1" dirty="0" smtClean="0"/>
              <a:t>twiddle the </a:t>
            </a:r>
            <a:r>
              <a:rPr lang="en-US" sz="2000" i="1" dirty="0"/>
              <a:t>knobs. It doesn’t really matter if you provide the product, they will find </a:t>
            </a:r>
            <a:r>
              <a:rPr lang="en-US" sz="2000" i="1" dirty="0" smtClean="0"/>
              <a:t>it. They </a:t>
            </a:r>
            <a:r>
              <a:rPr lang="en-US" sz="2000" i="1" dirty="0"/>
              <a:t>will find currencies. They’ll find futures. They’ll find a sports book</a:t>
            </a:r>
            <a:r>
              <a:rPr lang="en-US" sz="2000" i="1" dirty="0" smtClean="0"/>
              <a:t>.”</a:t>
            </a:r>
          </a:p>
          <a:p>
            <a:r>
              <a:rPr lang="en-US" sz="2000" i="1" dirty="0"/>
              <a:t>	</a:t>
            </a:r>
            <a:r>
              <a:rPr lang="en-US" sz="2000" i="1" dirty="0" smtClean="0"/>
              <a:t>	</a:t>
            </a:r>
          </a:p>
          <a:p>
            <a:r>
              <a:rPr lang="en-US" sz="2000" i="1" dirty="0"/>
              <a:t>	</a:t>
            </a:r>
            <a:r>
              <a:rPr lang="en-US" sz="2000" i="1" dirty="0" smtClean="0"/>
              <a:t>	--Josh Brown, Ritholtz Wealth Management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75729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58" y="303425"/>
            <a:ext cx="8189595" cy="35438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Legit worry: Etf abuse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27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7170" name="Picture 2" descr="C:\Users\ebalchunas\Desktop\ASkjdfkjdsk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085533"/>
            <a:ext cx="798576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06851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58" y="303425"/>
            <a:ext cx="8189595" cy="354388"/>
          </a:xfrm>
        </p:spPr>
        <p:txBody>
          <a:bodyPr/>
          <a:lstStyle/>
          <a:p>
            <a:r>
              <a:rPr lang="en-US" dirty="0" smtClean="0"/>
              <a:t>Some etfs are traded, others are not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28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6" name="Picture 2" descr="\\corp.bloomberg.com\pn-dfs\AllLinks\Users\ebalchunas\Desktop\Notes on th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7684"/>
            <a:ext cx="8064896" cy="48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9066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683399" y="1387836"/>
            <a:ext cx="7564604" cy="44649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u="sng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800" i="1" dirty="0" smtClean="0">
                <a:solidFill>
                  <a:srgbClr val="FFFF00"/>
                </a:solidFill>
              </a:rPr>
              <a:t>The Great Cost Migration</a:t>
            </a:r>
            <a:endParaRPr lang="en-US" sz="4800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600" i="1" dirty="0" smtClean="0">
                <a:solidFill>
                  <a:srgbClr val="FFFF00"/>
                </a:solidFill>
              </a:rPr>
              <a:t>(aka “The Vanguard Effect”)</a:t>
            </a:r>
            <a:endParaRPr lang="en-US" sz="2600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/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6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519011" y="1387837"/>
            <a:ext cx="7564604" cy="44649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800" i="1" dirty="0" smtClean="0">
                <a:solidFill>
                  <a:srgbClr val="FFFF00"/>
                </a:solidFill>
              </a:rPr>
              <a:t>The Internet Theory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/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998" y="1217938"/>
            <a:ext cx="9222366" cy="64807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The Great Cost migration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676" b="17603"/>
          <a:stretch/>
        </p:blipFill>
        <p:spPr>
          <a:xfrm>
            <a:off x="621446" y="2101755"/>
            <a:ext cx="7894757" cy="42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320" y="1255632"/>
            <a:ext cx="8932680" cy="64807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Cheap Beta is a Smash hit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4" y="1951630"/>
            <a:ext cx="7879501" cy="44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320" y="1080267"/>
            <a:ext cx="8932680" cy="648072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Vanguard, Blackrock &amp; everyone else…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ebalchunas\Desktop\vgkjsk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3" y="1887202"/>
            <a:ext cx="7929277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320" y="1255632"/>
            <a:ext cx="8932680" cy="64807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Vanguard flows are “bogle-proof”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7" y="2071038"/>
            <a:ext cx="7858434" cy="43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320" y="1130371"/>
            <a:ext cx="8932680" cy="908152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Assets in vanguard’s personal advisor service…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4" y="2397760"/>
            <a:ext cx="7959725" cy="39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418402" y="1125900"/>
            <a:ext cx="7564604" cy="44649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800" i="1" dirty="0" smtClean="0">
                <a:solidFill>
                  <a:srgbClr val="FFFF00"/>
                </a:solidFill>
              </a:rPr>
              <a:t>The Fall (and Rise) of Active Management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/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#1: do nothing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36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" y="1402078"/>
            <a:ext cx="7947660" cy="44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1678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57" y="365141"/>
            <a:ext cx="8665843" cy="354388"/>
          </a:xfrm>
        </p:spPr>
        <p:txBody>
          <a:bodyPr/>
          <a:lstStyle/>
          <a:p>
            <a:r>
              <a:rPr lang="en-US" dirty="0" smtClean="0"/>
              <a:t>..And don’t root for a selloff!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37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934720"/>
            <a:ext cx="8249921" cy="50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3198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#2: Be a bond manager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38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7" y="1087119"/>
            <a:ext cx="8353743" cy="50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6463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#3: Lower fees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39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8194" name="Picture 2" descr="C:\Users\ebalchunas\Desktop\Cheapsds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2" y="1253432"/>
            <a:ext cx="8183477" cy="45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2866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00" y="271034"/>
            <a:ext cx="8189595" cy="354388"/>
          </a:xfrm>
        </p:spPr>
        <p:txBody>
          <a:bodyPr/>
          <a:lstStyle/>
          <a:p>
            <a:r>
              <a:rPr lang="en-US" sz="2400" dirty="0" smtClean="0"/>
              <a:t>The internet theory: AUM vs internet users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1026" name="Picture 2" descr="\\corp.bloomberg.com\pn-dfs\AllLinks\Users\ebalchunas\Desktop\ETF Asset inter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6" y="982639"/>
            <a:ext cx="7785729" cy="48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5021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#4: Adopt a ‘babe ruth’ mentality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40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0960"/>
            <a:ext cx="7884160" cy="43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3482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#5: Alpha through beta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41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9219" name="Picture 3" descr="C:\Users\ebalchunas\Desktop\Windhaks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6" y="1138098"/>
            <a:ext cx="7798003" cy="47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3781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en-US" dirty="0" smtClean="0"/>
              <a:t>6: Advisor take role of active mgr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42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9220" name="Picture 4" descr="C:\Users\ebalchunas\Desktop\Advisorsaq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2" y="1236269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3409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788" y="1259488"/>
            <a:ext cx="7992888" cy="64807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#7: passive port management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3314" name="Picture 2" descr="\\corp.bloomberg.com\pn-dfs\AllLinks\Users\ebalchunas\Desktop\Basis poi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276872"/>
            <a:ext cx="80566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8070" y="3244334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gles</a:t>
            </a:r>
          </a:p>
        </p:txBody>
      </p:sp>
    </p:spTree>
    <p:extLst>
      <p:ext uri="{BB962C8B-B14F-4D97-AF65-F5344CB8AC3E}">
        <p14:creationId xmlns:p14="http://schemas.microsoft.com/office/powerpoint/2010/main" val="19733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#8: make a smart-beta index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44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10242" name="Picture 2" descr="C:\Users\ebalchunas\Desktop\facdjkdfkisadfkh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5" y="1076324"/>
            <a:ext cx="8434427" cy="48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3084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024931" y="1404223"/>
            <a:ext cx="8265054" cy="44649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800" i="1" dirty="0" smtClean="0">
                <a:solidFill>
                  <a:srgbClr val="FFFF00"/>
                </a:solidFill>
              </a:rPr>
              <a:t>The Spaghetti Cannon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/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302839"/>
            <a:ext cx="7992888" cy="64807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Launches and closures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7" y="2316480"/>
            <a:ext cx="7770813" cy="419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218" y="1202544"/>
            <a:ext cx="7992888" cy="64807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Takes time to ‘grow’ an etf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7919864" cy="44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338" y="1107447"/>
            <a:ext cx="8782782" cy="64807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Etfs ranked by revenue generated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ebalchunas\Desktop\eem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" y="2092147"/>
            <a:ext cx="7790688" cy="433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338" y="1107447"/>
            <a:ext cx="8782782" cy="648072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Issuers ranked by ‘diamonds’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13314" name="Picture 2" descr="C:\Users\ebalchunas\Desktop\diuamsjudk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7" y="1992440"/>
            <a:ext cx="822231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313" y="1335688"/>
            <a:ext cx="7992888" cy="64807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hockey stick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ebalchunas\Desktop\ETF Assetsdfd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6" y="1971040"/>
            <a:ext cx="7664454" cy="457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9750" y="1304144"/>
            <a:ext cx="7992888" cy="64807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Breaking out of oblivion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ebalchunas\Desktop\Dhjs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3" y="2661920"/>
            <a:ext cx="794575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Party still rocking but it’s “BYOA”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51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" y="975361"/>
            <a:ext cx="78867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0659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929731" y="1393914"/>
            <a:ext cx="7564604" cy="44649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800" i="1" dirty="0" smtClean="0">
                <a:solidFill>
                  <a:srgbClr val="FFFF00"/>
                </a:solidFill>
              </a:rPr>
              <a:t>The Smart-Beta Spectrum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/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machines: smart-beta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53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3074" name="Picture 2" descr="\\corp.bloomberg.com\pn-dfs\AllLinks\Users\ebalchunas\Desktop\Smart betass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3" y="887104"/>
            <a:ext cx="8704334" cy="513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95202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selling smart-beta etfs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54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6" y="1139868"/>
            <a:ext cx="8089836" cy="477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1059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716" y="1553284"/>
            <a:ext cx="8212882" cy="648072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Some etfs more value-y than others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ebalchunas\Desktop\Valuejsdjhsds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15" y="2736501"/>
            <a:ext cx="8300237" cy="273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480" y="1533187"/>
            <a:ext cx="7992888" cy="64807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smart-beta spectrum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2847092"/>
            <a:ext cx="8493760" cy="322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996531" y="1393914"/>
            <a:ext cx="7564604" cy="44649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u="sng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4800" i="1" dirty="0" smtClean="0">
                <a:solidFill>
                  <a:srgbClr val="FFFF00"/>
                </a:solidFill>
              </a:rPr>
              <a:t>Nasty Surprises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/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2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XIV is free fallin’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" y="1046480"/>
            <a:ext cx="8204518" cy="47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etfs need labels or ratings?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3" y="2140299"/>
            <a:ext cx="3680993" cy="2793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80" y="2140299"/>
            <a:ext cx="4162425" cy="279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62687006"/>
              </p:ext>
            </p:extLst>
          </p:nvPr>
        </p:nvGraphicFramePr>
        <p:xfrm>
          <a:off x="1027285" y="918844"/>
          <a:ext cx="7386084" cy="5072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60736" y="-157019"/>
            <a:ext cx="7992888" cy="919831"/>
          </a:xfrm>
        </p:spPr>
        <p:txBody>
          <a:bodyPr/>
          <a:lstStyle/>
          <a:p>
            <a:r>
              <a:rPr lang="en-US" sz="3000" dirty="0" smtClean="0">
                <a:solidFill>
                  <a:srgbClr val="FFFF00"/>
                </a:solidFill>
              </a:rPr>
              <a:t>Etfs compete against everything</a:t>
            </a:r>
            <a:endParaRPr 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26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info of potential surprises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9" y="1028700"/>
            <a:ext cx="769761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ETF Traffic Light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2" y="1219200"/>
            <a:ext cx="816768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ETF&lt;GO&gt; = Due Diligence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6" y="1031357"/>
            <a:ext cx="8728167" cy="503983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7590" y="1222743"/>
            <a:ext cx="4986669" cy="106325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2806995"/>
            <a:ext cx="8623005" cy="829340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118512"/>
            <a:ext cx="8820472" cy="64807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BI &lt;GO</a:t>
            </a:r>
            <a:r>
              <a:rPr lang="en-US" dirty="0">
                <a:solidFill>
                  <a:srgbClr val="FFFF00"/>
                </a:solidFill>
              </a:rPr>
              <a:t>&gt;</a:t>
            </a:r>
            <a:r>
              <a:rPr lang="en-US" dirty="0" smtClean="0">
                <a:solidFill>
                  <a:srgbClr val="FFFF00"/>
                </a:solidFill>
              </a:rPr>
              <a:t>					BI ETF&lt;GO&gt;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3" descr="\\corp.bloomberg.com\pn-dfs\AllLinks\Users\ebalchunas\Desktop\BI ETF ME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51644"/>
            <a:ext cx="3157869" cy="434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248303" y="4221088"/>
            <a:ext cx="3423684" cy="1403499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\\corp.bloomberg.com\pn-dfs\AllLinks\Users\ebalchunas\Desktop\BI ETF shgots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19" y="1851644"/>
            <a:ext cx="3474919" cy="434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112" y="1626512"/>
            <a:ext cx="8820472" cy="64807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New tv show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    &amp;    podcast			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ebalchunas\Desktop\ETF IQ Prom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2682240"/>
            <a:ext cx="380492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balchunas\Desktop\pdoicksk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81" y="2682240"/>
            <a:ext cx="350520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on book&lt;go&gt; or amazon.com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65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0610" y="852629"/>
            <a:ext cx="558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 </a:t>
            </a:r>
            <a:r>
              <a:rPr lang="en-US" i="1" dirty="0" smtClean="0"/>
              <a:t>             Please forgive my shameless promotion…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73" y="1403498"/>
            <a:ext cx="4784653" cy="44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2482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8074" y="2690037"/>
            <a:ext cx="75491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Newsletter: </a:t>
            </a:r>
            <a:r>
              <a:rPr lang="en-US" sz="2800" dirty="0" smtClean="0">
                <a:hlinkClick r:id="rId3"/>
              </a:rPr>
              <a:t>ebalchunas@bloomberg.net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Twitter: @EricBalchunas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On Bloomberg: BI ETF&lt;GO&gt;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34889" y="1382232"/>
            <a:ext cx="8189595" cy="634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15" rtl="0" eaLnBrk="1" latinLnBrk="0" hangingPunct="1">
              <a:lnSpc>
                <a:spcPts val="3975"/>
              </a:lnSpc>
              <a:spcBef>
                <a:spcPct val="0"/>
              </a:spcBef>
              <a:buNone/>
              <a:defRPr sz="45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501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958294" y="1698388"/>
            <a:ext cx="6432804" cy="44649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000" u="sng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Regulations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Robos</a:t>
            </a:r>
            <a:endParaRPr lang="en-US" sz="2800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Millennials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Institutions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Governments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Innovation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Smart-Beta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B0F0"/>
                </a:solidFill>
              </a:rPr>
              <a:t>Fee </a:t>
            </a:r>
            <a:r>
              <a:rPr lang="en-US" sz="2800" dirty="0">
                <a:solidFill>
                  <a:srgbClr val="00B0F0"/>
                </a:solidFill>
              </a:rPr>
              <a:t>War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/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71573" y="1080760"/>
            <a:ext cx="7992888" cy="9198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715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 cap="all" baseline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FF00"/>
                </a:solidFill>
              </a:rPr>
              <a:t>Catalysts for future growth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Etf assets expected to double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4402-938C-48F0-9212-F4D69B8E557D}" type="slidenum">
              <a:rPr lang="en-US" smtClean="0">
                <a:solidFill>
                  <a:srgbClr val="525252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525252">
                  <a:tint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6514" y="800652"/>
            <a:ext cx="710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Projected growth rates of ETFs across globe…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9" y="1350335"/>
            <a:ext cx="8155172" cy="44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541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$25 Trillion by 2025!?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7" y="2060848"/>
            <a:ext cx="8129251" cy="424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FFFFFF"/>
      </a:dk1>
      <a:lt1>
        <a:srgbClr val="FFFFFF"/>
      </a:lt1>
      <a:dk2>
        <a:srgbClr val="000000"/>
      </a:dk2>
      <a:lt2>
        <a:srgbClr val="E7E6E6"/>
      </a:lt2>
      <a:accent1>
        <a:srgbClr val="FFDE00"/>
      </a:accent1>
      <a:accent2>
        <a:srgbClr val="00BAE3"/>
      </a:accent2>
      <a:accent3>
        <a:srgbClr val="FF6E21"/>
      </a:accent3>
      <a:accent4>
        <a:srgbClr val="9933CC"/>
      </a:accent4>
      <a:accent5>
        <a:srgbClr val="E0129E"/>
      </a:accent5>
      <a:accent6>
        <a:srgbClr val="00C78C"/>
      </a:accent6>
      <a:hlink>
        <a:srgbClr val="82DE00"/>
      </a:hlink>
      <a:folHlink>
        <a:srgbClr val="001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22905</TotalTime>
  <Words>686</Words>
  <Application>Microsoft Office PowerPoint</Application>
  <PresentationFormat>On-screen Show (4:3)</PresentationFormat>
  <Paragraphs>233</Paragraphs>
  <Slides>66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1_Office Theme</vt:lpstr>
      <vt:lpstr>Welcome to the jungle   the future of etfs    </vt:lpstr>
      <vt:lpstr>My critical themes</vt:lpstr>
      <vt:lpstr>PowerPoint Presentation</vt:lpstr>
      <vt:lpstr>The internet theory: AUM vs internet users</vt:lpstr>
      <vt:lpstr>The hockey stick</vt:lpstr>
      <vt:lpstr>Etfs compete against everything</vt:lpstr>
      <vt:lpstr>PowerPoint Presentation</vt:lpstr>
      <vt:lpstr>Etf assets expected to double</vt:lpstr>
      <vt:lpstr>$25 Trillion by 2025!?</vt:lpstr>
      <vt:lpstr>THE media tipping point </vt:lpstr>
      <vt:lpstr>PowerPoint Presentation</vt:lpstr>
      <vt:lpstr>Top 10 etf ATTACKS of 2017:</vt:lpstr>
      <vt:lpstr>ARE ETFS CAUSING A BUBBLE?</vt:lpstr>
      <vt:lpstr>Still, ETFS OWN LESS THANK YOU THINK</vt:lpstr>
      <vt:lpstr>From closet indexing to actual indexing</vt:lpstr>
      <vt:lpstr>Will passive lead to marxism?</vt:lpstr>
      <vt:lpstr>Vanguard’s corp governance </vt:lpstr>
      <vt:lpstr>Are passive funds better owners?</vt:lpstr>
      <vt:lpstr>PASSIVE OWNERSHIP BY SECTOR</vt:lpstr>
      <vt:lpstr>Stocks with most passive ownership</vt:lpstr>
      <vt:lpstr>Stocks with LEAST passive ownership</vt:lpstr>
      <vt:lpstr>Bernstein joins communist party</vt:lpstr>
      <vt:lpstr>Etfs: 10 billion served</vt:lpstr>
      <vt:lpstr>WHEN GOING GETS TOUGH, ETFS GET GOING</vt:lpstr>
      <vt:lpstr>Legit worry: Vampiring</vt:lpstr>
      <vt:lpstr>Legit worry: over-trading </vt:lpstr>
      <vt:lpstr>Legit worry: Etf abuse</vt:lpstr>
      <vt:lpstr>Some etfs are traded, others are not</vt:lpstr>
      <vt:lpstr>PowerPoint Presentation</vt:lpstr>
      <vt:lpstr>The Great Cost migration</vt:lpstr>
      <vt:lpstr>Cheap Beta is a Smash hit</vt:lpstr>
      <vt:lpstr>Vanguard, Blackrock &amp; everyone else… </vt:lpstr>
      <vt:lpstr>Vanguard flows are “bogle-proof”</vt:lpstr>
      <vt:lpstr>Assets in vanguard’s personal advisor service…</vt:lpstr>
      <vt:lpstr>PowerPoint Presentation</vt:lpstr>
      <vt:lpstr>#1: do nothing</vt:lpstr>
      <vt:lpstr>..And don’t root for a selloff!</vt:lpstr>
      <vt:lpstr>#2: Be a bond manager</vt:lpstr>
      <vt:lpstr>#3: Lower fees</vt:lpstr>
      <vt:lpstr>#4: Adopt a ‘babe ruth’ mentality</vt:lpstr>
      <vt:lpstr>#5: Alpha through beta</vt:lpstr>
      <vt:lpstr>#6: Advisor take role of active mgr</vt:lpstr>
      <vt:lpstr>#7: passive port management</vt:lpstr>
      <vt:lpstr>#8: make a smart-beta index</vt:lpstr>
      <vt:lpstr>PowerPoint Presentation</vt:lpstr>
      <vt:lpstr>Launches and closures</vt:lpstr>
      <vt:lpstr>Takes time to ‘grow’ an etf</vt:lpstr>
      <vt:lpstr>Etfs ranked by revenue generated</vt:lpstr>
      <vt:lpstr>Issuers ranked by ‘diamonds’</vt:lpstr>
      <vt:lpstr>Breaking out of oblivion</vt:lpstr>
      <vt:lpstr>Party still rocking but it’s “BYOA”</vt:lpstr>
      <vt:lpstr>PowerPoint Presentation</vt:lpstr>
      <vt:lpstr>Rise of the machines: smart-beta </vt:lpstr>
      <vt:lpstr>The best selling smart-beta etfs</vt:lpstr>
      <vt:lpstr>Some etfs more value-y than others</vt:lpstr>
      <vt:lpstr>The smart-beta spectrum</vt:lpstr>
      <vt:lpstr>PowerPoint Presentation</vt:lpstr>
      <vt:lpstr>XIV is free fallin’</vt:lpstr>
      <vt:lpstr>Do etfs need labels or ratings?</vt:lpstr>
      <vt:lpstr>Advanced info of potential surprises</vt:lpstr>
      <vt:lpstr>The ETF Traffic Light System</vt:lpstr>
      <vt:lpstr>ETF&lt;GO&gt; = Due Diligence </vt:lpstr>
      <vt:lpstr>BI &lt;GO&gt;     BI ETF&lt;GO&gt;</vt:lpstr>
      <vt:lpstr>New tv show     &amp;    podcast   </vt:lpstr>
      <vt:lpstr>Available on book&lt;go&gt; or amazon.com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WILL GO HERE</dc:title>
  <dc:creator>RachelJ</dc:creator>
  <cp:lastModifiedBy>ryan</cp:lastModifiedBy>
  <cp:revision>347</cp:revision>
  <cp:lastPrinted>2016-04-11T20:58:56Z</cp:lastPrinted>
  <dcterms:created xsi:type="dcterms:W3CDTF">2014-12-12T19:32:55Z</dcterms:created>
  <dcterms:modified xsi:type="dcterms:W3CDTF">2018-03-21T23:42:30Z</dcterms:modified>
</cp:coreProperties>
</file>