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charts/chart1.xml" ContentType="application/vnd.openxmlformats-officedocument.drawingml.chart+xml"/>
  <Override PartName="/ppt/notesSlides/notesSlide1.xml" ContentType="application/vnd.openxmlformats-officedocument.presentationml.notesSlide+xml"/>
  <Override PartName="/ppt/charts/chart2.xml" ContentType="application/vnd.openxmlformats-officedocument.drawingml.chart+xml"/>
  <Override PartName="/ppt/drawings/drawing1.xml" ContentType="application/vnd.openxmlformats-officedocument.drawingml.chartshapes+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90" r:id="rId2"/>
    <p:sldMasterId id="2147483681" r:id="rId3"/>
  </p:sldMasterIdLst>
  <p:notesMasterIdLst>
    <p:notesMasterId r:id="rId10"/>
  </p:notesMasterIdLst>
  <p:sldIdLst>
    <p:sldId id="256" r:id="rId4"/>
    <p:sldId id="261" r:id="rId5"/>
    <p:sldId id="257" r:id="rId6"/>
    <p:sldId id="258" r:id="rId7"/>
    <p:sldId id="263" r:id="rId8"/>
    <p:sldId id="260"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0" d="100"/>
          <a:sy n="110" d="100"/>
        </p:scale>
        <p:origin x="-164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theme" Target="theme/theme1.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presProps" Target="presProps.xml"/><Relationship Id="rId5" Type="http://schemas.openxmlformats.org/officeDocument/2006/relationships/slide" Target="slides/slide2.xml"/><Relationship Id="rId10" Type="http://schemas.openxmlformats.org/officeDocument/2006/relationships/notesMaster" Target="notesMasters/notesMaster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oleObject" Target="file:///G:\My%20Drive\Ryan%20Kirlin\Blog%20posts\ETF%20Firm%20HHI%202-22-2018%20v2.xlsx" TargetMode="External"/></Relationships>
</file>

<file path=ppt/charts/_rels/chart2.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G:\My%20Drive\Ryan%20Kirlin\Blog%20posts\ETF%20Firm%20HHI%202-22-2018%20v2.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5"/>
    </mc:Choice>
    <mc:Fallback>
      <c:style val="5"/>
    </mc:Fallback>
  </mc:AlternateContent>
  <c:chart>
    <c:autoTitleDeleted val="1"/>
    <c:plotArea>
      <c:layout/>
      <c:barChart>
        <c:barDir val="col"/>
        <c:grouping val="clustered"/>
        <c:varyColors val="1"/>
        <c:ser>
          <c:idx val="0"/>
          <c:order val="0"/>
          <c:tx>
            <c:strRef>
              <c:f>Summary!$D$1</c:f>
              <c:strCache>
                <c:ptCount val="1"/>
                <c:pt idx="0">
                  <c:v>AUM</c:v>
                </c:pt>
              </c:strCache>
            </c:strRef>
          </c:tx>
          <c:invertIfNegative val="0"/>
          <c:cat>
            <c:strRef>
              <c:f>Summary!$B$2:$B$36</c:f>
              <c:strCache>
                <c:ptCount val="35"/>
                <c:pt idx="0">
                  <c:v>iShares</c:v>
                </c:pt>
                <c:pt idx="1">
                  <c:v>Vanguard</c:v>
                </c:pt>
                <c:pt idx="2">
                  <c:v>State Street</c:v>
                </c:pt>
                <c:pt idx="3">
                  <c:v>PowerShares</c:v>
                </c:pt>
                <c:pt idx="4">
                  <c:v>Schwab</c:v>
                </c:pt>
                <c:pt idx="5">
                  <c:v>First Trust</c:v>
                </c:pt>
                <c:pt idx="6">
                  <c:v>Wisdomtree</c:v>
                </c:pt>
                <c:pt idx="7">
                  <c:v>Guggenheim</c:v>
                </c:pt>
                <c:pt idx="8">
                  <c:v>Van Eck</c:v>
                </c:pt>
                <c:pt idx="9">
                  <c:v>ProShares</c:v>
                </c:pt>
                <c:pt idx="10">
                  <c:v>Northern Trust</c:v>
                </c:pt>
                <c:pt idx="11">
                  <c:v>PIMCO</c:v>
                </c:pt>
                <c:pt idx="12">
                  <c:v>ALPS</c:v>
                </c:pt>
                <c:pt idx="13">
                  <c:v>Direxion</c:v>
                </c:pt>
                <c:pt idx="14">
                  <c:v>Deutsche Bank</c:v>
                </c:pt>
                <c:pt idx="15">
                  <c:v>Fidelity</c:v>
                </c:pt>
                <c:pt idx="16">
                  <c:v>Global X</c:v>
                </c:pt>
                <c:pt idx="17">
                  <c:v>Goldman</c:v>
                </c:pt>
                <c:pt idx="18">
                  <c:v>JPM</c:v>
                </c:pt>
                <c:pt idx="19">
                  <c:v>ETC</c:v>
                </c:pt>
                <c:pt idx="20">
                  <c:v>IndexIQ</c:v>
                </c:pt>
                <c:pt idx="21">
                  <c:v>USCF</c:v>
                </c:pt>
                <c:pt idx="22">
                  <c:v>Principal</c:v>
                </c:pt>
                <c:pt idx="23">
                  <c:v>ETFS</c:v>
                </c:pt>
                <c:pt idx="24">
                  <c:v>VictoryShares</c:v>
                </c:pt>
                <c:pt idx="25">
                  <c:v>OFI</c:v>
                </c:pt>
                <c:pt idx="26">
                  <c:v>ETFMG</c:v>
                </c:pt>
                <c:pt idx="27">
                  <c:v>KraneShares</c:v>
                </c:pt>
                <c:pt idx="28">
                  <c:v>Pacer</c:v>
                </c:pt>
                <c:pt idx="29">
                  <c:v>Ark</c:v>
                </c:pt>
                <c:pt idx="30">
                  <c:v>Columbia</c:v>
                </c:pt>
                <c:pt idx="31">
                  <c:v>Franklin Templeton</c:v>
                </c:pt>
                <c:pt idx="32">
                  <c:v>John Hancock</c:v>
                </c:pt>
                <c:pt idx="33">
                  <c:v>AdvisorShares</c:v>
                </c:pt>
                <c:pt idx="34">
                  <c:v>Virtus</c:v>
                </c:pt>
              </c:strCache>
            </c:strRef>
          </c:cat>
          <c:val>
            <c:numRef>
              <c:f>Summary!$D$2:$D$36</c:f>
              <c:numCache>
                <c:formatCode>"$"#,##0_);[Red]\("$"#,##0\)</c:formatCode>
                <c:ptCount val="35"/>
                <c:pt idx="0" formatCode="_(&quot;$&quot;* #,##0_);_(&quot;$&quot;* \(#,##0\);_(&quot;$&quot;* &quot;-&quot;??_);_(@_)">
                  <c:v>1377172400000</c:v>
                </c:pt>
                <c:pt idx="1">
                  <c:v>874245100000</c:v>
                </c:pt>
                <c:pt idx="2">
                  <c:v>617681100000</c:v>
                </c:pt>
                <c:pt idx="3">
                  <c:v>139361620000</c:v>
                </c:pt>
                <c:pt idx="4">
                  <c:v>103966370000</c:v>
                </c:pt>
                <c:pt idx="5">
                  <c:v>61119813900</c:v>
                </c:pt>
                <c:pt idx="6">
                  <c:v>45108920720</c:v>
                </c:pt>
                <c:pt idx="7">
                  <c:v>38963650000</c:v>
                </c:pt>
                <c:pt idx="8">
                  <c:v>36457860000</c:v>
                </c:pt>
                <c:pt idx="9">
                  <c:v>30444618220</c:v>
                </c:pt>
                <c:pt idx="10">
                  <c:v>16514960000</c:v>
                </c:pt>
                <c:pt idx="11">
                  <c:v>15489860000</c:v>
                </c:pt>
                <c:pt idx="12">
                  <c:v>14099510000</c:v>
                </c:pt>
                <c:pt idx="13">
                  <c:v>13368040000</c:v>
                </c:pt>
                <c:pt idx="14">
                  <c:v>12649795900</c:v>
                </c:pt>
                <c:pt idx="15">
                  <c:v>10618730000</c:v>
                </c:pt>
                <c:pt idx="16">
                  <c:v>9837420000</c:v>
                </c:pt>
                <c:pt idx="17">
                  <c:v>7063350000</c:v>
                </c:pt>
                <c:pt idx="18">
                  <c:v>6664860000</c:v>
                </c:pt>
                <c:pt idx="19">
                  <c:v>5547820000</c:v>
                </c:pt>
                <c:pt idx="20">
                  <c:v>4109950000</c:v>
                </c:pt>
                <c:pt idx="21">
                  <c:v>3125090000</c:v>
                </c:pt>
                <c:pt idx="22">
                  <c:v>3024060000</c:v>
                </c:pt>
                <c:pt idx="23">
                  <c:v>2783590000</c:v>
                </c:pt>
                <c:pt idx="24">
                  <c:v>2558590000</c:v>
                </c:pt>
                <c:pt idx="25">
                  <c:v>2543060000</c:v>
                </c:pt>
                <c:pt idx="26">
                  <c:v>2459940000</c:v>
                </c:pt>
                <c:pt idx="27">
                  <c:v>2142410000</c:v>
                </c:pt>
                <c:pt idx="28">
                  <c:v>1927760000</c:v>
                </c:pt>
                <c:pt idx="29">
                  <c:v>1481330000</c:v>
                </c:pt>
                <c:pt idx="30">
                  <c:v>1267730000</c:v>
                </c:pt>
                <c:pt idx="31">
                  <c:v>1220850000</c:v>
                </c:pt>
                <c:pt idx="32">
                  <c:v>1149280000</c:v>
                </c:pt>
                <c:pt idx="33">
                  <c:v>1081730000</c:v>
                </c:pt>
                <c:pt idx="34">
                  <c:v>1060600000</c:v>
                </c:pt>
              </c:numCache>
            </c:numRef>
          </c:val>
        </c:ser>
        <c:dLbls>
          <c:showLegendKey val="0"/>
          <c:showVal val="0"/>
          <c:showCatName val="0"/>
          <c:showSerName val="0"/>
          <c:showPercent val="0"/>
          <c:showBubbleSize val="0"/>
        </c:dLbls>
        <c:gapWidth val="150"/>
        <c:axId val="75227520"/>
        <c:axId val="75376128"/>
      </c:barChart>
      <c:catAx>
        <c:axId val="75227520"/>
        <c:scaling>
          <c:orientation val="minMax"/>
        </c:scaling>
        <c:delete val="0"/>
        <c:axPos val="b"/>
        <c:majorTickMark val="out"/>
        <c:minorTickMark val="none"/>
        <c:tickLblPos val="nextTo"/>
        <c:txPr>
          <a:bodyPr/>
          <a:lstStyle/>
          <a:p>
            <a:pPr>
              <a:defRPr sz="1100"/>
            </a:pPr>
            <a:endParaRPr lang="en-US"/>
          </a:p>
        </c:txPr>
        <c:crossAx val="75376128"/>
        <c:crosses val="autoZero"/>
        <c:auto val="1"/>
        <c:lblAlgn val="ctr"/>
        <c:lblOffset val="100"/>
        <c:noMultiLvlLbl val="0"/>
      </c:catAx>
      <c:valAx>
        <c:axId val="75376128"/>
        <c:scaling>
          <c:orientation val="minMax"/>
        </c:scaling>
        <c:delete val="0"/>
        <c:axPos val="l"/>
        <c:majorGridlines>
          <c:spPr>
            <a:ln w="12700" cap="flat" cmpd="sng" algn="ctr">
              <a:solidFill>
                <a:schemeClr val="dk1">
                  <a:shade val="95000"/>
                  <a:satMod val="105000"/>
                </a:schemeClr>
              </a:solidFill>
              <a:prstDash val="solid"/>
            </a:ln>
            <a:effectLst/>
          </c:spPr>
        </c:majorGridlines>
        <c:numFmt formatCode="_(&quot;$&quot;* #,##0_);_(&quot;$&quot;* \(#,##0\);_(&quot;$&quot;* &quot;-&quot;??_);_(@_)" sourceLinked="1"/>
        <c:majorTickMark val="out"/>
        <c:minorTickMark val="none"/>
        <c:tickLblPos val="nextTo"/>
        <c:txPr>
          <a:bodyPr/>
          <a:lstStyle/>
          <a:p>
            <a:pPr>
              <a:defRPr sz="1400"/>
            </a:pPr>
            <a:endParaRPr lang="en-US"/>
          </a:p>
        </c:txPr>
        <c:crossAx val="75227520"/>
        <c:crosses val="autoZero"/>
        <c:crossBetween val="between"/>
      </c:valAx>
    </c:plotArea>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title>
    <c:autoTitleDeleted val="0"/>
    <c:plotArea>
      <c:layout/>
      <c:barChart>
        <c:barDir val="col"/>
        <c:grouping val="clustered"/>
        <c:varyColors val="0"/>
        <c:ser>
          <c:idx val="0"/>
          <c:order val="0"/>
          <c:tx>
            <c:strRef>
              <c:f>Sheet1!$B$1</c:f>
              <c:strCache>
                <c:ptCount val="1"/>
                <c:pt idx="0">
                  <c:v>Normalized HHI</c:v>
                </c:pt>
              </c:strCache>
            </c:strRef>
          </c:tx>
          <c:invertIfNegative val="0"/>
          <c:cat>
            <c:strRef>
              <c:f>Sheet1!$A$2:$A$36</c:f>
              <c:strCache>
                <c:ptCount val="35"/>
                <c:pt idx="0">
                  <c:v>KraneShares</c:v>
                </c:pt>
                <c:pt idx="1">
                  <c:v>ALPS</c:v>
                </c:pt>
                <c:pt idx="2">
                  <c:v>Columbia</c:v>
                </c:pt>
                <c:pt idx="3">
                  <c:v>USCF</c:v>
                </c:pt>
                <c:pt idx="4">
                  <c:v>Deutsche Bank</c:v>
                </c:pt>
                <c:pt idx="5">
                  <c:v>Virtus</c:v>
                </c:pt>
                <c:pt idx="6">
                  <c:v>PIMCO</c:v>
                </c:pt>
                <c:pt idx="7">
                  <c:v>Principal</c:v>
                </c:pt>
                <c:pt idx="8">
                  <c:v>ETFMG</c:v>
                </c:pt>
                <c:pt idx="9">
                  <c:v>JPM</c:v>
                </c:pt>
                <c:pt idx="10">
                  <c:v>Goldman</c:v>
                </c:pt>
                <c:pt idx="11">
                  <c:v>ETC</c:v>
                </c:pt>
                <c:pt idx="12">
                  <c:v>State Street</c:v>
                </c:pt>
                <c:pt idx="13">
                  <c:v>Ark</c:v>
                </c:pt>
                <c:pt idx="14">
                  <c:v>OFI</c:v>
                </c:pt>
                <c:pt idx="15">
                  <c:v>Pacer</c:v>
                </c:pt>
                <c:pt idx="16">
                  <c:v>PowerShares</c:v>
                </c:pt>
                <c:pt idx="17">
                  <c:v>VictoryShares</c:v>
                </c:pt>
                <c:pt idx="18">
                  <c:v>Guggenheim</c:v>
                </c:pt>
                <c:pt idx="19">
                  <c:v>John Hancock</c:v>
                </c:pt>
                <c:pt idx="20">
                  <c:v>ETFS</c:v>
                </c:pt>
                <c:pt idx="21">
                  <c:v>Franklin Templeton</c:v>
                </c:pt>
                <c:pt idx="22">
                  <c:v>Northern Trust</c:v>
                </c:pt>
                <c:pt idx="23">
                  <c:v>IndexIQ</c:v>
                </c:pt>
                <c:pt idx="24">
                  <c:v>Van Eck</c:v>
                </c:pt>
                <c:pt idx="25">
                  <c:v>Global X</c:v>
                </c:pt>
                <c:pt idx="26">
                  <c:v>AdvisorShares</c:v>
                </c:pt>
                <c:pt idx="27">
                  <c:v>Fidelity</c:v>
                </c:pt>
                <c:pt idx="28">
                  <c:v>Wisdomtree</c:v>
                </c:pt>
                <c:pt idx="29">
                  <c:v>Direxion</c:v>
                </c:pt>
                <c:pt idx="30">
                  <c:v>ProShares</c:v>
                </c:pt>
                <c:pt idx="31">
                  <c:v>Vanguard</c:v>
                </c:pt>
                <c:pt idx="32">
                  <c:v>Schwab</c:v>
                </c:pt>
                <c:pt idx="33">
                  <c:v>iShares</c:v>
                </c:pt>
                <c:pt idx="34">
                  <c:v>First Trust</c:v>
                </c:pt>
              </c:strCache>
            </c:strRef>
          </c:cat>
          <c:val>
            <c:numRef>
              <c:f>Sheet1!$B$2:$B$36</c:f>
              <c:numCache>
                <c:formatCode>0.0000</c:formatCode>
                <c:ptCount val="35"/>
                <c:pt idx="0">
                  <c:v>0.59711402699235239</c:v>
                </c:pt>
                <c:pt idx="1">
                  <c:v>0.48252479070018428</c:v>
                </c:pt>
                <c:pt idx="2">
                  <c:v>0.43326403202282004</c:v>
                </c:pt>
                <c:pt idx="3">
                  <c:v>0.36787632994487712</c:v>
                </c:pt>
                <c:pt idx="4">
                  <c:v>0.29947999498506978</c:v>
                </c:pt>
                <c:pt idx="5">
                  <c:v>0.29596604148370792</c:v>
                </c:pt>
                <c:pt idx="6">
                  <c:v>0.29013525607332935</c:v>
                </c:pt>
                <c:pt idx="7">
                  <c:v>0.26279541894338049</c:v>
                </c:pt>
                <c:pt idx="8">
                  <c:v>0.2495384741951292</c:v>
                </c:pt>
                <c:pt idx="9">
                  <c:v>0.23805233186815813</c:v>
                </c:pt>
                <c:pt idx="10">
                  <c:v>0.20869344320509248</c:v>
                </c:pt>
                <c:pt idx="11">
                  <c:v>0.2041761248067154</c:v>
                </c:pt>
                <c:pt idx="12">
                  <c:v>0.19831657561608329</c:v>
                </c:pt>
                <c:pt idx="13">
                  <c:v>0.19552655019643533</c:v>
                </c:pt>
                <c:pt idx="14">
                  <c:v>0.19350324558102083</c:v>
                </c:pt>
                <c:pt idx="15">
                  <c:v>0.19175787201005384</c:v>
                </c:pt>
                <c:pt idx="16">
                  <c:v>0.18916459805259772</c:v>
                </c:pt>
                <c:pt idx="17">
                  <c:v>0.15169033672912163</c:v>
                </c:pt>
                <c:pt idx="18">
                  <c:v>0.14856651939989848</c:v>
                </c:pt>
                <c:pt idx="19">
                  <c:v>0.14470806585284765</c:v>
                </c:pt>
                <c:pt idx="20">
                  <c:v>0.13880085926205421</c:v>
                </c:pt>
                <c:pt idx="21">
                  <c:v>0.12775864481743993</c:v>
                </c:pt>
                <c:pt idx="22">
                  <c:v>0.12261185115207748</c:v>
                </c:pt>
                <c:pt idx="23">
                  <c:v>0.10133029031504535</c:v>
                </c:pt>
                <c:pt idx="24">
                  <c:v>8.4360629647459148E-2</c:v>
                </c:pt>
                <c:pt idx="25">
                  <c:v>8.0972554816442055E-2</c:v>
                </c:pt>
                <c:pt idx="26">
                  <c:v>7.2984248756591485E-2</c:v>
                </c:pt>
                <c:pt idx="27">
                  <c:v>6.5601411954736399E-2</c:v>
                </c:pt>
                <c:pt idx="28">
                  <c:v>6.5026498584650344E-2</c:v>
                </c:pt>
                <c:pt idx="29">
                  <c:v>4.5438196630067047E-2</c:v>
                </c:pt>
                <c:pt idx="30">
                  <c:v>4.3729912946019849E-2</c:v>
                </c:pt>
                <c:pt idx="31">
                  <c:v>3.6786868462014531E-2</c:v>
                </c:pt>
                <c:pt idx="32">
                  <c:v>2.9479507884504812E-2</c:v>
                </c:pt>
                <c:pt idx="33">
                  <c:v>2.6458293062125798E-2</c:v>
                </c:pt>
                <c:pt idx="34">
                  <c:v>2.6390155191034211E-2</c:v>
                </c:pt>
              </c:numCache>
            </c:numRef>
          </c:val>
        </c:ser>
        <c:dLbls>
          <c:showLegendKey val="0"/>
          <c:showVal val="0"/>
          <c:showCatName val="0"/>
          <c:showSerName val="0"/>
          <c:showPercent val="0"/>
          <c:showBubbleSize val="0"/>
        </c:dLbls>
        <c:gapWidth val="150"/>
        <c:axId val="194377216"/>
        <c:axId val="75391744"/>
      </c:barChart>
      <c:catAx>
        <c:axId val="194377216"/>
        <c:scaling>
          <c:orientation val="minMax"/>
        </c:scaling>
        <c:delete val="0"/>
        <c:axPos val="b"/>
        <c:majorTickMark val="none"/>
        <c:minorTickMark val="none"/>
        <c:tickLblPos val="nextTo"/>
        <c:txPr>
          <a:bodyPr/>
          <a:lstStyle/>
          <a:p>
            <a:pPr>
              <a:defRPr sz="1250"/>
            </a:pPr>
            <a:endParaRPr lang="en-US"/>
          </a:p>
        </c:txPr>
        <c:crossAx val="75391744"/>
        <c:crosses val="autoZero"/>
        <c:auto val="1"/>
        <c:lblAlgn val="ctr"/>
        <c:lblOffset val="100"/>
        <c:noMultiLvlLbl val="0"/>
      </c:catAx>
      <c:valAx>
        <c:axId val="75391744"/>
        <c:scaling>
          <c:orientation val="minMax"/>
        </c:scaling>
        <c:delete val="0"/>
        <c:axPos val="l"/>
        <c:majorGridlines/>
        <c:title>
          <c:tx>
            <c:rich>
              <a:bodyPr/>
              <a:lstStyle/>
              <a:p>
                <a:pPr>
                  <a:defRPr/>
                </a:pPr>
                <a:r>
                  <a:rPr lang="en-US" dirty="0" smtClean="0"/>
                  <a:t>Normalized HHI</a:t>
                </a:r>
                <a:endParaRPr lang="en-US" dirty="0"/>
              </a:p>
            </c:rich>
          </c:tx>
          <c:layout/>
          <c:overlay val="0"/>
        </c:title>
        <c:numFmt formatCode="0.0000" sourceLinked="1"/>
        <c:majorTickMark val="none"/>
        <c:minorTickMark val="none"/>
        <c:tickLblPos val="nextTo"/>
        <c:crossAx val="194377216"/>
        <c:crosses val="autoZero"/>
        <c:crossBetween val="between"/>
      </c:valAx>
    </c:plotArea>
    <c:plotVisOnly val="1"/>
    <c:dispBlanksAs val="gap"/>
    <c:showDLblsOverMax val="0"/>
  </c:chart>
  <c:externalData r:id="rId1">
    <c:autoUpdate val="0"/>
  </c:externalData>
  <c:userShapes r:id="rId2"/>
</c:chartSpace>
</file>

<file path=ppt/drawings/drawing1.xml><?xml version="1.0" encoding="utf-8"?>
<c:userShapes xmlns:c="http://schemas.openxmlformats.org/drawingml/2006/chart">
  <cdr:relSizeAnchor xmlns:cdr="http://schemas.openxmlformats.org/drawingml/2006/chartDrawing">
    <cdr:from>
      <cdr:x>0.56412</cdr:x>
      <cdr:y>0.44896</cdr:y>
    </cdr:from>
    <cdr:to>
      <cdr:x>0.56497</cdr:x>
      <cdr:y>0.65789</cdr:y>
    </cdr:to>
    <cdr:cxnSp macro="">
      <cdr:nvCxnSpPr>
        <cdr:cNvPr id="2" name="Straight Arrow Connector 1"/>
        <cdr:cNvCxnSpPr/>
      </cdr:nvCxnSpPr>
      <cdr:spPr>
        <a:xfrm xmlns:a="http://schemas.openxmlformats.org/drawingml/2006/main" flipH="1">
          <a:off x="5072332" y="3001992"/>
          <a:ext cx="7668" cy="1397000"/>
        </a:xfrm>
        <a:prstGeom xmlns:a="http://schemas.openxmlformats.org/drawingml/2006/main" prst="straightConnector1">
          <a:avLst/>
        </a:prstGeom>
        <a:ln xmlns:a="http://schemas.openxmlformats.org/drawingml/2006/main" w="50800">
          <a:solidFill>
            <a:srgbClr val="00B050"/>
          </a:solidFill>
          <a:tailEnd type="arrow"/>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4A79649-330B-411A-B129-17C06C80B742}" type="datetimeFigureOut">
              <a:rPr lang="en-US" smtClean="0"/>
              <a:t>3/19/2018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F5525A8-0834-44A3-A710-04A6C0148F3D}" type="slidenum">
              <a:rPr lang="en-US" smtClean="0"/>
              <a:t>‹#›</a:t>
            </a:fld>
            <a:endParaRPr lang="en-US"/>
          </a:p>
        </p:txBody>
      </p:sp>
    </p:spTree>
    <p:extLst>
      <p:ext uri="{BB962C8B-B14F-4D97-AF65-F5344CB8AC3E}">
        <p14:creationId xmlns:p14="http://schemas.microsoft.com/office/powerpoint/2010/main" val="3240341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Highlight</a:t>
            </a:r>
            <a:r>
              <a:rPr lang="en-US" baseline="0" dirty="0" smtClean="0"/>
              <a:t> low cost firms moving down. No way is right or wrong, but let’s slow down the talk about low cost firms are eating the industry.  They’re certainly doing well on market share, but that is what the low cost firms do in any industry.</a:t>
            </a:r>
          </a:p>
          <a:p>
            <a:r>
              <a:rPr lang="en-US" baseline="0" dirty="0" smtClean="0"/>
              <a:t>If you’re offering value to investors, you can still do well at higher prices. Let take </a:t>
            </a:r>
            <a:r>
              <a:rPr lang="en-US" baseline="0" dirty="0" err="1" smtClean="0"/>
              <a:t>ProShares</a:t>
            </a:r>
            <a:r>
              <a:rPr lang="en-US" baseline="0" dirty="0" smtClean="0"/>
              <a:t> for example. They have their suite of leveraged products. Leveraged products are mainly trading tools and held for short periods of time. Therefore, investors care about liquidity above all, and care minimally about the expense ratio.</a:t>
            </a:r>
          </a:p>
          <a:p>
            <a:endParaRPr lang="en-US" dirty="0"/>
          </a:p>
        </p:txBody>
      </p:sp>
      <p:sp>
        <p:nvSpPr>
          <p:cNvPr id="4" name="Slide Number Placeholder 3"/>
          <p:cNvSpPr>
            <a:spLocks noGrp="1"/>
          </p:cNvSpPr>
          <p:nvPr>
            <p:ph type="sldNum" sz="quarter" idx="10"/>
          </p:nvPr>
        </p:nvSpPr>
        <p:spPr/>
        <p:txBody>
          <a:bodyPr/>
          <a:lstStyle/>
          <a:p>
            <a:fld id="{0F5525A8-0834-44A3-A710-04A6C0148F3D}" type="slidenum">
              <a:rPr lang="en-US" smtClean="0"/>
              <a:t>3</a:t>
            </a:fld>
            <a:endParaRPr lang="en-US"/>
          </a:p>
        </p:txBody>
      </p:sp>
    </p:spTree>
    <p:extLst>
      <p:ext uri="{BB962C8B-B14F-4D97-AF65-F5344CB8AC3E}">
        <p14:creationId xmlns:p14="http://schemas.microsoft.com/office/powerpoint/2010/main" val="33149206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Think about</a:t>
            </a:r>
            <a:r>
              <a:rPr lang="en-US" baseline="0" dirty="0" smtClean="0"/>
              <a:t> how to visualize and highlight what you want to note. </a:t>
            </a:r>
            <a:r>
              <a:rPr lang="en-US" baseline="0" dirty="0" err="1" smtClean="0"/>
              <a:t>KraneShares</a:t>
            </a:r>
            <a:r>
              <a:rPr lang="en-US" baseline="0" dirty="0" smtClean="0"/>
              <a:t> growing rapidly, so not a bad thing that they’re concentrated. Acquisition target?</a:t>
            </a:r>
          </a:p>
          <a:p>
            <a:endParaRPr lang="en-US" dirty="0"/>
          </a:p>
        </p:txBody>
      </p:sp>
      <p:sp>
        <p:nvSpPr>
          <p:cNvPr id="4" name="Slide Number Placeholder 3"/>
          <p:cNvSpPr>
            <a:spLocks noGrp="1"/>
          </p:cNvSpPr>
          <p:nvPr>
            <p:ph type="sldNum" sz="quarter" idx="10"/>
          </p:nvPr>
        </p:nvSpPr>
        <p:spPr/>
        <p:txBody>
          <a:bodyPr/>
          <a:lstStyle/>
          <a:p>
            <a:fld id="{0F5525A8-0834-44A3-A710-04A6C0148F3D}" type="slidenum">
              <a:rPr lang="en-US" smtClean="0"/>
              <a:t>6</a:t>
            </a:fld>
            <a:endParaRPr lang="en-US"/>
          </a:p>
        </p:txBody>
      </p:sp>
    </p:spTree>
    <p:extLst>
      <p:ext uri="{BB962C8B-B14F-4D97-AF65-F5344CB8AC3E}">
        <p14:creationId xmlns:p14="http://schemas.microsoft.com/office/powerpoint/2010/main" val="34931427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g"/><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g"/><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g"/><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28600"/>
            <a:ext cx="7772400" cy="4571999"/>
          </a:xfrm>
        </p:spPr>
        <p:txBody>
          <a:bodyPr anchor="ctr">
            <a:noAutofit/>
          </a:bodyPr>
          <a:lstStyle>
            <a:lvl1pPr>
              <a:lnSpc>
                <a:spcPct val="100000"/>
              </a:lnSpc>
              <a:defRPr sz="8800" spc="-80" baseline="0">
                <a:solidFill>
                  <a:schemeClr val="tx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457200" y="4800600"/>
            <a:ext cx="6858000" cy="914400"/>
          </a:xfrm>
        </p:spPr>
        <p:txBody>
          <a:bodyPr/>
          <a:lstStyle>
            <a:lvl1pPr marL="0" indent="0" algn="l">
              <a:buNone/>
              <a:defRPr b="0" cap="all" spc="120" baseline="0">
                <a:solidFill>
                  <a:schemeClr val="tx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57200" y="6172201"/>
            <a:ext cx="3429000" cy="304800"/>
          </a:xfrm>
          <a:prstGeom prst="rect">
            <a:avLst/>
          </a:prstGeom>
        </p:spPr>
        <p:txBody>
          <a:bodyPr/>
          <a:lstStyle/>
          <a:p>
            <a:fld id="{415486D6-294F-40A8-828E-D8F241FFC3D6}" type="datetimeFigureOut">
              <a:rPr lang="en-US" smtClean="0"/>
              <a:t>3/19/2018</a:t>
            </a:fld>
            <a:endParaRPr lang="en-US"/>
          </a:p>
        </p:txBody>
      </p:sp>
      <p:sp>
        <p:nvSpPr>
          <p:cNvPr id="5" name="Footer Placeholder 4"/>
          <p:cNvSpPr>
            <a:spLocks noGrp="1"/>
          </p:cNvSpPr>
          <p:nvPr>
            <p:ph type="ftr" sz="quarter" idx="11"/>
          </p:nvPr>
        </p:nvSpPr>
        <p:spPr>
          <a:xfrm>
            <a:off x="457200" y="6492875"/>
            <a:ext cx="3429000" cy="283845"/>
          </a:xfrm>
          <a:prstGeom prst="rect">
            <a:avLst/>
          </a:prstGeom>
        </p:spPr>
        <p:txBody>
          <a:bodyPr/>
          <a:lstStyle/>
          <a:p>
            <a:endParaRPr lang="en-US"/>
          </a:p>
        </p:txBody>
      </p:sp>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B9908F8F-E884-47E5-833E-970E2B42ECDD}"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172201"/>
            <a:ext cx="3429000" cy="304800"/>
          </a:xfrm>
          <a:prstGeom prst="rect">
            <a:avLst/>
          </a:prstGeom>
        </p:spPr>
        <p:txBody>
          <a:bodyPr/>
          <a:lstStyle/>
          <a:p>
            <a:fld id="{415486D6-294F-40A8-828E-D8F241FFC3D6}" type="datetimeFigureOut">
              <a:rPr lang="en-US" smtClean="0"/>
              <a:t>3/19/2018</a:t>
            </a:fld>
            <a:endParaRPr lang="en-US"/>
          </a:p>
        </p:txBody>
      </p:sp>
      <p:sp>
        <p:nvSpPr>
          <p:cNvPr id="5" name="Footer Placeholder 4"/>
          <p:cNvSpPr>
            <a:spLocks noGrp="1"/>
          </p:cNvSpPr>
          <p:nvPr>
            <p:ph type="ftr" sz="quarter" idx="11"/>
          </p:nvPr>
        </p:nvSpPr>
        <p:spPr>
          <a:xfrm>
            <a:off x="457200" y="6492875"/>
            <a:ext cx="3429000" cy="28384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B9908F8F-E884-47E5-833E-970E2B42ECDD}"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172201"/>
            <a:ext cx="3429000" cy="304800"/>
          </a:xfrm>
          <a:prstGeom prst="rect">
            <a:avLst/>
          </a:prstGeom>
        </p:spPr>
        <p:txBody>
          <a:bodyPr/>
          <a:lstStyle/>
          <a:p>
            <a:fld id="{415486D6-294F-40A8-828E-D8F241FFC3D6}" type="datetimeFigureOut">
              <a:rPr lang="en-US" smtClean="0"/>
              <a:t>3/19/2018</a:t>
            </a:fld>
            <a:endParaRPr lang="en-US"/>
          </a:p>
        </p:txBody>
      </p:sp>
      <p:sp>
        <p:nvSpPr>
          <p:cNvPr id="5" name="Footer Placeholder 4"/>
          <p:cNvSpPr>
            <a:spLocks noGrp="1"/>
          </p:cNvSpPr>
          <p:nvPr>
            <p:ph type="ftr" sz="quarter" idx="11"/>
          </p:nvPr>
        </p:nvSpPr>
        <p:spPr>
          <a:xfrm>
            <a:off x="457200" y="6492875"/>
            <a:ext cx="3429000" cy="28384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B9908F8F-E884-47E5-833E-970E2B42ECDD}"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Title">
    <p:bg>
      <p:bgPr>
        <a:blipFill dpi="0" rotWithShape="1">
          <a:blip r:embed="rId2">
            <a:lum/>
          </a:blip>
          <a:srcRect/>
          <a:stretch>
            <a:fillRect l="-85000" r="-85000"/>
          </a:stretch>
        </a:blipFill>
        <a:effectLst/>
      </p:bgPr>
    </p:bg>
    <p:spTree>
      <p:nvGrpSpPr>
        <p:cNvPr id="1" name=""/>
        <p:cNvGrpSpPr/>
        <p:nvPr/>
      </p:nvGrpSpPr>
      <p:grpSpPr>
        <a:xfrm>
          <a:off x="0" y="0"/>
          <a:ext cx="0" cy="0"/>
          <a:chOff x="0" y="0"/>
          <a:chExt cx="0" cy="0"/>
        </a:xfrm>
      </p:grpSpPr>
      <p:sp>
        <p:nvSpPr>
          <p:cNvPr id="9" name="Rectangle 10"/>
          <p:cNvSpPr/>
          <p:nvPr userDrawn="1"/>
        </p:nvSpPr>
        <p:spPr>
          <a:xfrm>
            <a:off x="0" y="3505200"/>
            <a:ext cx="9144000" cy="1143000"/>
          </a:xfrm>
          <a:prstGeom prst="rect">
            <a:avLst/>
          </a:prstGeom>
          <a:solidFill>
            <a:schemeClr val="accent6">
              <a:shade val="75000"/>
            </a:schemeClr>
          </a:solidFill>
          <a:ln w="25400" cap="rnd" cmpd="sng" algn="ctr">
            <a:noFill/>
            <a:prstDash val="solid"/>
          </a:ln>
        </p:spPr>
        <p:style>
          <a:lnRef idx="2">
            <a:schemeClr val="accent6"/>
          </a:lnRef>
          <a:fillRef idx="1">
            <a:schemeClr val="lt1"/>
          </a:fillRef>
          <a:effectRef idx="0">
            <a:schemeClr val="accent6"/>
          </a:effectRef>
          <a:fontRef idx="minor">
            <a:schemeClr val="dk1"/>
          </a:fontRef>
        </p:style>
        <p:txBody>
          <a:bodyPr anchor="ctr"/>
          <a:lstStyle>
            <a:extLst/>
          </a:lstStyle>
          <a:p>
            <a:pPr algn="ctr"/>
            <a:endParaRPr lang="en-US" dirty="0">
              <a:solidFill>
                <a:prstClr val="black"/>
              </a:solidFill>
            </a:endParaRPr>
          </a:p>
        </p:txBody>
      </p:sp>
      <p:sp>
        <p:nvSpPr>
          <p:cNvPr id="2" name="Rectangle 2"/>
          <p:cNvSpPr>
            <a:spLocks noGrp="1"/>
          </p:cNvSpPr>
          <p:nvPr>
            <p:ph type="ctrTitle" hasCustomPrompt="1"/>
          </p:nvPr>
        </p:nvSpPr>
        <p:spPr>
          <a:xfrm>
            <a:off x="0" y="4038600"/>
            <a:ext cx="9144000" cy="607280"/>
          </a:xfrm>
          <a:prstGeom prst="rect">
            <a:avLst/>
          </a:prstGeom>
          <a:noFill/>
        </p:spPr>
        <p:txBody>
          <a:bodyPr vert="horz" anchor="ctr"/>
          <a:lstStyle>
            <a:lvl1pPr algn="l">
              <a:defRPr sz="2000" b="0" cap="all" spc="150" baseline="0">
                <a:solidFill>
                  <a:schemeClr val="bg1"/>
                </a:solidFill>
              </a:defRPr>
            </a:lvl1pPr>
            <a:extLst/>
          </a:lstStyle>
          <a:p>
            <a:r>
              <a:rPr lang="en-US" dirty="0" smtClean="0"/>
              <a:t>Master Title</a:t>
            </a:r>
            <a:endParaRPr lang="en-US" dirty="0"/>
          </a:p>
        </p:txBody>
      </p:sp>
      <p:sp>
        <p:nvSpPr>
          <p:cNvPr id="8" name="Rectangle 10"/>
          <p:cNvSpPr/>
          <p:nvPr userDrawn="1"/>
        </p:nvSpPr>
        <p:spPr>
          <a:xfrm>
            <a:off x="0" y="0"/>
            <a:ext cx="9144000" cy="4038600"/>
          </a:xfrm>
          <a:prstGeom prst="rect">
            <a:avLst/>
          </a:prstGeom>
          <a:solidFill>
            <a:srgbClr val="198DC7"/>
          </a:solidFill>
          <a:ln w="25400" cap="rnd" cmpd="sng" algn="ctr">
            <a:noFill/>
            <a:prstDash val="solid"/>
          </a:ln>
        </p:spPr>
        <p:style>
          <a:lnRef idx="2">
            <a:schemeClr val="accent6"/>
          </a:lnRef>
          <a:fillRef idx="1">
            <a:schemeClr val="lt1"/>
          </a:fillRef>
          <a:effectRef idx="0">
            <a:schemeClr val="accent6"/>
          </a:effectRef>
          <a:fontRef idx="minor">
            <a:schemeClr val="dk1"/>
          </a:fontRef>
        </p:style>
        <p:txBody>
          <a:bodyPr anchor="ctr"/>
          <a:lstStyle>
            <a:extLst/>
          </a:lstStyle>
          <a:p>
            <a:pPr algn="ctr"/>
            <a:endParaRPr lang="en-US" dirty="0">
              <a:solidFill>
                <a:prstClr val="black"/>
              </a:solidFill>
            </a:endParaRPr>
          </a:p>
        </p:txBody>
      </p:sp>
      <p:sp>
        <p:nvSpPr>
          <p:cNvPr id="12" name="Rectangle 11"/>
          <p:cNvSpPr/>
          <p:nvPr userDrawn="1"/>
        </p:nvSpPr>
        <p:spPr>
          <a:xfrm>
            <a:off x="0" y="4645880"/>
            <a:ext cx="9144000" cy="27432"/>
          </a:xfrm>
          <a:prstGeom prst="rect">
            <a:avLst/>
          </a:prstGeom>
          <a:solidFill>
            <a:schemeClr val="accent2"/>
          </a:solidFill>
          <a:ln w="25400" cap="rnd" cmpd="sng" algn="ctr">
            <a:noFill/>
            <a:prstDash val="solid"/>
          </a:ln>
        </p:spPr>
        <p:style>
          <a:lnRef idx="2">
            <a:schemeClr val="accent6"/>
          </a:lnRef>
          <a:fillRef idx="1">
            <a:schemeClr val="lt1"/>
          </a:fillRef>
          <a:effectRef idx="0">
            <a:schemeClr val="accent6"/>
          </a:effectRef>
          <a:fontRef idx="minor">
            <a:schemeClr val="dk1"/>
          </a:fontRef>
        </p:style>
        <p:txBody>
          <a:bodyPr anchor="ctr"/>
          <a:lstStyle>
            <a:extLst/>
          </a:lstStyle>
          <a:p>
            <a:pPr algn="ctr"/>
            <a:endParaRPr lang="en-US" dirty="0">
              <a:solidFill>
                <a:prstClr val="black"/>
              </a:solidFill>
            </a:endParaRPr>
          </a:p>
        </p:txBody>
      </p:sp>
      <p:sp>
        <p:nvSpPr>
          <p:cNvPr id="27" name="Rectangle 16"/>
          <p:cNvSpPr txBox="1">
            <a:spLocks/>
          </p:cNvSpPr>
          <p:nvPr userDrawn="1"/>
        </p:nvSpPr>
        <p:spPr>
          <a:xfrm>
            <a:off x="1676400" y="6553200"/>
            <a:ext cx="7315200" cy="304800"/>
          </a:xfrm>
          <a:prstGeom prst="rect">
            <a:avLst/>
          </a:prstGeom>
        </p:spPr>
        <p:txBody>
          <a:bodyPr/>
          <a:lstStyle>
            <a:lvl1pPr marL="0" algn="l" rtl="0" latinLnBrk="0">
              <a:defRPr sz="900" b="0" kern="1200">
                <a:solidFill>
                  <a:schemeClr val="tx1"/>
                </a:solidFill>
                <a:latin typeface="+mn-lt"/>
                <a:ea typeface="+mn-ea"/>
                <a:cs typeface="+mn-cs"/>
              </a:defRPr>
            </a:lvl1pPr>
            <a:lvl2pPr marL="457200" algn="l" rtl="0" latinLnBrk="0">
              <a:defRPr sz="1800" kern="1200">
                <a:solidFill>
                  <a:schemeClr val="tx1"/>
                </a:solidFill>
                <a:latin typeface="+mn-lt"/>
                <a:ea typeface="+mn-ea"/>
                <a:cs typeface="+mn-cs"/>
              </a:defRPr>
            </a:lvl2pPr>
            <a:lvl3pPr marL="914400" algn="l" rtl="0" latinLnBrk="0">
              <a:defRPr sz="1800" kern="1200">
                <a:solidFill>
                  <a:schemeClr val="tx1"/>
                </a:solidFill>
                <a:latin typeface="+mn-lt"/>
                <a:ea typeface="+mn-ea"/>
                <a:cs typeface="+mn-cs"/>
              </a:defRPr>
            </a:lvl3pPr>
            <a:lvl4pPr marL="1371600" algn="l" rtl="0" latinLnBrk="0">
              <a:defRPr sz="1800" kern="1200">
                <a:solidFill>
                  <a:schemeClr val="tx1"/>
                </a:solidFill>
                <a:latin typeface="+mn-lt"/>
                <a:ea typeface="+mn-ea"/>
                <a:cs typeface="+mn-cs"/>
              </a:defRPr>
            </a:lvl4pPr>
            <a:lvl5pPr marL="1828800" algn="l" rtl="0" latinLnBrk="0">
              <a:defRPr sz="1800" kern="1200">
                <a:solidFill>
                  <a:schemeClr val="tx1"/>
                </a:solidFill>
                <a:latin typeface="+mn-lt"/>
                <a:ea typeface="+mn-ea"/>
                <a:cs typeface="+mn-cs"/>
              </a:defRPr>
            </a:lvl5pPr>
            <a:lvl6pPr marL="2286000" algn="l" rtl="0" latinLnBrk="0">
              <a:defRPr sz="1800" kern="1200">
                <a:solidFill>
                  <a:schemeClr val="tx1"/>
                </a:solidFill>
                <a:latin typeface="+mn-lt"/>
                <a:ea typeface="+mn-ea"/>
                <a:cs typeface="+mn-cs"/>
              </a:defRPr>
            </a:lvl6pPr>
            <a:lvl7pPr marL="2743200" algn="l" rtl="0" latinLnBrk="0">
              <a:defRPr sz="1800" kern="1200">
                <a:solidFill>
                  <a:schemeClr val="tx1"/>
                </a:solidFill>
                <a:latin typeface="+mn-lt"/>
                <a:ea typeface="+mn-ea"/>
                <a:cs typeface="+mn-cs"/>
              </a:defRPr>
            </a:lvl7pPr>
            <a:lvl8pPr marL="3200400" algn="l" rtl="0" latinLnBrk="0">
              <a:defRPr sz="1800" kern="1200">
                <a:solidFill>
                  <a:schemeClr val="tx1"/>
                </a:solidFill>
                <a:latin typeface="+mn-lt"/>
                <a:ea typeface="+mn-ea"/>
                <a:cs typeface="+mn-cs"/>
              </a:defRPr>
            </a:lvl8pPr>
            <a:lvl9pPr marL="3657600" algn="l" rtl="0" latinLnBrk="0">
              <a:defRPr sz="1800" kern="1200">
                <a:solidFill>
                  <a:schemeClr val="tx1"/>
                </a:solidFill>
                <a:latin typeface="+mn-lt"/>
                <a:ea typeface="+mn-ea"/>
                <a:cs typeface="+mn-cs"/>
              </a:defRPr>
            </a:lvl9pPr>
            <a:extLst/>
          </a:lstStyle>
          <a:p>
            <a:pPr algn="r"/>
            <a:r>
              <a:rPr lang="en-US" b="1" dirty="0" smtClean="0">
                <a:solidFill>
                  <a:srgbClr val="073E87">
                    <a:lumMod val="75000"/>
                  </a:srgbClr>
                </a:solidFill>
              </a:rPr>
              <a:t>Affordable Active Alpha | Built to Beat Behavioral Bias | We Empower Investors Through Education</a:t>
            </a:r>
            <a:endParaRPr lang="en-US" b="1" dirty="0">
              <a:solidFill>
                <a:srgbClr val="073E87">
                  <a:lumMod val="75000"/>
                </a:srgbClr>
              </a:solidFill>
            </a:endParaRPr>
          </a:p>
        </p:txBody>
      </p:sp>
      <p:sp>
        <p:nvSpPr>
          <p:cNvPr id="28" name="Rectangle 4"/>
          <p:cNvSpPr txBox="1">
            <a:spLocks/>
          </p:cNvSpPr>
          <p:nvPr userDrawn="1"/>
        </p:nvSpPr>
        <p:spPr>
          <a:xfrm>
            <a:off x="208375" y="4797427"/>
            <a:ext cx="1752600" cy="311145"/>
          </a:xfrm>
          <a:prstGeom prst="rect">
            <a:avLst/>
          </a:prstGeom>
        </p:spPr>
        <p:txBody>
          <a:bodyPr vert="horz" anchor="ctr"/>
          <a:lstStyle>
            <a:lvl1pPr marL="0" algn="ctr" rtl="0" latinLnBrk="0">
              <a:defRPr sz="1000" b="1" kern="1200">
                <a:solidFill>
                  <a:schemeClr val="tx1"/>
                </a:solidFill>
                <a:latin typeface="+mn-lt"/>
                <a:ea typeface="+mn-ea"/>
                <a:cs typeface="+mn-cs"/>
              </a:defRPr>
            </a:lvl1pPr>
            <a:lvl2pPr marL="457200" algn="l" rtl="0" latinLnBrk="0">
              <a:defRPr sz="1800" kern="1200">
                <a:solidFill>
                  <a:schemeClr val="tx1"/>
                </a:solidFill>
                <a:latin typeface="+mn-lt"/>
                <a:ea typeface="+mn-ea"/>
                <a:cs typeface="+mn-cs"/>
              </a:defRPr>
            </a:lvl2pPr>
            <a:lvl3pPr marL="914400" algn="l" rtl="0" latinLnBrk="0">
              <a:defRPr sz="1800" kern="1200">
                <a:solidFill>
                  <a:schemeClr val="tx1"/>
                </a:solidFill>
                <a:latin typeface="+mn-lt"/>
                <a:ea typeface="+mn-ea"/>
                <a:cs typeface="+mn-cs"/>
              </a:defRPr>
            </a:lvl3pPr>
            <a:lvl4pPr marL="1371600" algn="l" rtl="0" latinLnBrk="0">
              <a:defRPr sz="1800" kern="1200">
                <a:solidFill>
                  <a:schemeClr val="tx1"/>
                </a:solidFill>
                <a:latin typeface="+mn-lt"/>
                <a:ea typeface="+mn-ea"/>
                <a:cs typeface="+mn-cs"/>
              </a:defRPr>
            </a:lvl4pPr>
            <a:lvl5pPr marL="1828800" algn="l" rtl="0" latinLnBrk="0">
              <a:defRPr sz="1800" kern="1200">
                <a:solidFill>
                  <a:schemeClr val="tx1"/>
                </a:solidFill>
                <a:latin typeface="+mn-lt"/>
                <a:ea typeface="+mn-ea"/>
                <a:cs typeface="+mn-cs"/>
              </a:defRPr>
            </a:lvl5pPr>
            <a:lvl6pPr marL="2286000" algn="l" rtl="0" latinLnBrk="0">
              <a:defRPr sz="1800" kern="1200">
                <a:solidFill>
                  <a:schemeClr val="tx1"/>
                </a:solidFill>
                <a:latin typeface="+mn-lt"/>
                <a:ea typeface="+mn-ea"/>
                <a:cs typeface="+mn-cs"/>
              </a:defRPr>
            </a:lvl6pPr>
            <a:lvl7pPr marL="2743200" algn="l" rtl="0" latinLnBrk="0">
              <a:defRPr sz="1800" kern="1200">
                <a:solidFill>
                  <a:schemeClr val="tx1"/>
                </a:solidFill>
                <a:latin typeface="+mn-lt"/>
                <a:ea typeface="+mn-ea"/>
                <a:cs typeface="+mn-cs"/>
              </a:defRPr>
            </a:lvl7pPr>
            <a:lvl8pPr marL="3200400" algn="l" rtl="0" latinLnBrk="0">
              <a:defRPr sz="1800" kern="1200">
                <a:solidFill>
                  <a:schemeClr val="tx1"/>
                </a:solidFill>
                <a:latin typeface="+mn-lt"/>
                <a:ea typeface="+mn-ea"/>
                <a:cs typeface="+mn-cs"/>
              </a:defRPr>
            </a:lvl8pPr>
            <a:lvl9pPr marL="3657600" algn="l" rtl="0" latinLnBrk="0">
              <a:defRPr sz="1800" kern="1200">
                <a:solidFill>
                  <a:schemeClr val="tx1"/>
                </a:solidFill>
                <a:latin typeface="+mn-lt"/>
                <a:ea typeface="+mn-ea"/>
                <a:cs typeface="+mn-cs"/>
              </a:defRPr>
            </a:lvl9pPr>
            <a:extLst/>
          </a:lstStyle>
          <a:p>
            <a:pPr algn="r"/>
            <a:r>
              <a:rPr lang="en-US" dirty="0" smtClean="0">
                <a:solidFill>
                  <a:prstClr val="black"/>
                </a:solidFill>
              </a:rPr>
              <a:t>As Of Date: </a:t>
            </a:r>
            <a:fld id="{CCD717AA-EA39-47F3-8A0A-15B3575EDB53}" type="datetime1">
              <a:rPr lang="en-US" smtClean="0">
                <a:solidFill>
                  <a:prstClr val="black"/>
                </a:solidFill>
              </a:rPr>
              <a:pPr algn="r"/>
              <a:t>3/19/2018</a:t>
            </a:fld>
            <a:endParaRPr lang="en-US" dirty="0">
              <a:solidFill>
                <a:prstClr val="black"/>
              </a:solidFill>
            </a:endParaRPr>
          </a:p>
        </p:txBody>
      </p:sp>
      <p:pic>
        <p:nvPicPr>
          <p:cNvPr id="1026" name="Picture 2" descr="C:\Users\Trader\Dropbox\Magic Briefcase\Operations\ETF\Operations\Logo Art\Alpha Architect\Alpha Architect_Final Files_03052014\Logo_1\Other Files\Alpha Architect_Final_72.png"/>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98610" y="5861425"/>
            <a:ext cx="1535205" cy="1023470"/>
          </a:xfrm>
          <a:prstGeom prst="rect">
            <a:avLst/>
          </a:prstGeom>
          <a:noFill/>
          <a:extLst>
            <a:ext uri="{909E8E84-426E-40DD-AFC4-6F175D3DCCD1}">
              <a14:hiddenFill xmlns:a14="http://schemas.microsoft.com/office/drawing/2010/main">
                <a:solidFill>
                  <a:srgbClr val="FFFFFF"/>
                </a:solidFill>
              </a14:hiddenFill>
            </a:ext>
          </a:extLst>
        </p:spPr>
      </p:pic>
      <p:sp>
        <p:nvSpPr>
          <p:cNvPr id="11" name="Text Placeholder 17"/>
          <p:cNvSpPr>
            <a:spLocks noGrp="1"/>
          </p:cNvSpPr>
          <p:nvPr>
            <p:ph type="body" sz="quarter" idx="19" hasCustomPrompt="1"/>
          </p:nvPr>
        </p:nvSpPr>
        <p:spPr>
          <a:xfrm>
            <a:off x="3581400" y="4724400"/>
            <a:ext cx="5410200" cy="1575733"/>
          </a:xfrm>
          <a:prstGeom prst="rect">
            <a:avLst/>
          </a:prstGeom>
        </p:spPr>
        <p:txBody>
          <a:bodyPr anchor="ctr">
            <a:normAutofit/>
          </a:bodyPr>
          <a:lstStyle>
            <a:lvl1pPr marL="0" indent="0" algn="r">
              <a:buFontTx/>
              <a:buNone/>
              <a:defRPr sz="900" b="1" baseline="0"/>
            </a:lvl1pPr>
            <a:lvl2pPr marL="457200" indent="0">
              <a:buFontTx/>
              <a:buNone/>
              <a:defRPr/>
            </a:lvl2pPr>
            <a:lvl3pPr marL="914400" indent="0">
              <a:buFontTx/>
              <a:buNone/>
              <a:defRPr/>
            </a:lvl3pPr>
            <a:lvl4pPr marL="1371600" indent="0">
              <a:buFontTx/>
              <a:buNone/>
              <a:defRPr/>
            </a:lvl4pPr>
            <a:lvl5pPr marL="1828800" indent="0">
              <a:buFontTx/>
              <a:buNone/>
              <a:defRPr/>
            </a:lvl5pPr>
          </a:lstStyle>
          <a:p>
            <a:r>
              <a:rPr lang="en-US" sz="1100" dirty="0" smtClean="0">
                <a:solidFill>
                  <a:schemeClr val="tx1"/>
                </a:solidFill>
              </a:rPr>
              <a:t>Wesley R. Gray, PhD</a:t>
            </a:r>
          </a:p>
          <a:p>
            <a:endParaRPr lang="en-US" sz="1100" dirty="0" smtClean="0"/>
          </a:p>
          <a:p>
            <a:r>
              <a:rPr lang="fr-FR" sz="1100" b="0" dirty="0" smtClean="0">
                <a:solidFill>
                  <a:schemeClr val="accent4">
                    <a:lumMod val="50000"/>
                  </a:schemeClr>
                </a:solidFill>
              </a:rPr>
              <a:t>T: +1.215.882.9983</a:t>
            </a:r>
          </a:p>
          <a:p>
            <a:r>
              <a:rPr lang="fr-FR" sz="1100" b="0" dirty="0" smtClean="0">
                <a:solidFill>
                  <a:schemeClr val="accent4">
                    <a:lumMod val="50000"/>
                  </a:schemeClr>
                </a:solidFill>
              </a:rPr>
              <a:t>F: +1.216.245.3686</a:t>
            </a:r>
          </a:p>
          <a:p>
            <a:r>
              <a:rPr lang="fr-FR" sz="1100" b="0" dirty="0" smtClean="0">
                <a:solidFill>
                  <a:schemeClr val="accent4">
                    <a:lumMod val="50000"/>
                  </a:schemeClr>
                </a:solidFill>
              </a:rPr>
              <a:t>ir@alphaarchitect.com</a:t>
            </a:r>
          </a:p>
          <a:p>
            <a:r>
              <a:rPr lang="fr-FR" sz="1100" b="0" dirty="0" smtClean="0">
                <a:solidFill>
                  <a:schemeClr val="accent4">
                    <a:lumMod val="50000"/>
                  </a:schemeClr>
                </a:solidFill>
              </a:rPr>
              <a:t>213 </a:t>
            </a:r>
            <a:r>
              <a:rPr lang="fr-FR" sz="1100" b="0" dirty="0" err="1" smtClean="0">
                <a:solidFill>
                  <a:schemeClr val="accent4">
                    <a:lumMod val="50000"/>
                  </a:schemeClr>
                </a:solidFill>
              </a:rPr>
              <a:t>Foxcroft</a:t>
            </a:r>
            <a:r>
              <a:rPr lang="fr-FR" sz="1100" b="0" dirty="0" smtClean="0">
                <a:solidFill>
                  <a:schemeClr val="accent4">
                    <a:lumMod val="50000"/>
                  </a:schemeClr>
                </a:solidFill>
              </a:rPr>
              <a:t> Road</a:t>
            </a:r>
          </a:p>
          <a:p>
            <a:r>
              <a:rPr lang="fr-FR" sz="1100" b="0" dirty="0" err="1" smtClean="0">
                <a:solidFill>
                  <a:schemeClr val="accent4">
                    <a:lumMod val="50000"/>
                  </a:schemeClr>
                </a:solidFill>
              </a:rPr>
              <a:t>Broomall</a:t>
            </a:r>
            <a:r>
              <a:rPr lang="fr-FR" sz="1100" b="0" dirty="0" smtClean="0">
                <a:solidFill>
                  <a:schemeClr val="accent4">
                    <a:lumMod val="50000"/>
                  </a:schemeClr>
                </a:solidFill>
              </a:rPr>
              <a:t>, PA 19008</a:t>
            </a:r>
          </a:p>
        </p:txBody>
      </p:sp>
    </p:spTree>
    <p:extLst>
      <p:ext uri="{BB962C8B-B14F-4D97-AF65-F5344CB8AC3E}">
        <p14:creationId xmlns:p14="http://schemas.microsoft.com/office/powerpoint/2010/main" val="2519713684"/>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Section Header">
    <p:bg>
      <p:bgPr>
        <a:blipFill dpi="0" rotWithShape="1">
          <a:blip r:embed="rId2">
            <a:lum/>
          </a:blip>
          <a:srcRect/>
          <a:stretch>
            <a:fillRect l="-85000" r="-85000"/>
          </a:stretch>
        </a:blipFill>
        <a:effectLst/>
      </p:bgPr>
    </p:bg>
    <p:spTree>
      <p:nvGrpSpPr>
        <p:cNvPr id="1" name=""/>
        <p:cNvGrpSpPr/>
        <p:nvPr/>
      </p:nvGrpSpPr>
      <p:grpSpPr>
        <a:xfrm>
          <a:off x="0" y="0"/>
          <a:ext cx="0" cy="0"/>
          <a:chOff x="0" y="0"/>
          <a:chExt cx="0" cy="0"/>
        </a:xfrm>
      </p:grpSpPr>
      <p:sp>
        <p:nvSpPr>
          <p:cNvPr id="9" name="Rectangle 8"/>
          <p:cNvSpPr/>
          <p:nvPr userDrawn="1"/>
        </p:nvSpPr>
        <p:spPr>
          <a:xfrm>
            <a:off x="0" y="3251488"/>
            <a:ext cx="9144000" cy="609600"/>
          </a:xfrm>
          <a:prstGeom prst="rect">
            <a:avLst/>
          </a:prstGeom>
          <a:solidFill>
            <a:schemeClr val="accent6">
              <a:shade val="75000"/>
            </a:schemeClr>
          </a:solidFill>
          <a:ln w="25400" cap="rnd" cmpd="sng" algn="ctr">
            <a:noFill/>
            <a:prstDash val="solid"/>
          </a:ln>
          <a:effectLst/>
        </p:spPr>
        <p:style>
          <a:lnRef idx="2">
            <a:schemeClr val="accent6"/>
          </a:lnRef>
          <a:fillRef idx="1">
            <a:schemeClr val="lt1"/>
          </a:fillRef>
          <a:effectRef idx="0">
            <a:schemeClr val="accent6"/>
          </a:effectRef>
          <a:fontRef idx="minor">
            <a:schemeClr val="dk1"/>
          </a:fontRef>
        </p:style>
        <p:txBody>
          <a:bodyPr anchor="ctr"/>
          <a:lstStyle>
            <a:extLst/>
          </a:lstStyle>
          <a:p>
            <a:pPr algn="ctr"/>
            <a:endParaRPr lang="en-US" dirty="0">
              <a:solidFill>
                <a:prstClr val="black"/>
              </a:solidFill>
            </a:endParaRPr>
          </a:p>
        </p:txBody>
      </p:sp>
      <p:sp>
        <p:nvSpPr>
          <p:cNvPr id="14" name="Title 13"/>
          <p:cNvSpPr>
            <a:spLocks noGrp="1"/>
          </p:cNvSpPr>
          <p:nvPr>
            <p:ph type="ctrTitle" hasCustomPrompt="1"/>
          </p:nvPr>
        </p:nvSpPr>
        <p:spPr>
          <a:xfrm>
            <a:off x="0" y="3267635"/>
            <a:ext cx="9144000" cy="584488"/>
          </a:xfrm>
          <a:prstGeom prst="rect">
            <a:avLst/>
          </a:prstGeom>
          <a:noFill/>
        </p:spPr>
        <p:txBody>
          <a:bodyPr vert="horz" anchor="ctr"/>
          <a:lstStyle>
            <a:lvl1pPr algn="l">
              <a:defRPr sz="2000" b="0" cap="all" spc="150" baseline="0">
                <a:solidFill>
                  <a:schemeClr val="bg1"/>
                </a:solidFill>
              </a:defRPr>
            </a:lvl1pPr>
            <a:extLst/>
          </a:lstStyle>
          <a:p>
            <a:r>
              <a:rPr lang="en-US" dirty="0" smtClean="0"/>
              <a:t>Title</a:t>
            </a:r>
            <a:endParaRPr lang="en-US" dirty="0"/>
          </a:p>
        </p:txBody>
      </p:sp>
      <p:sp>
        <p:nvSpPr>
          <p:cNvPr id="11" name="Rectangle 10"/>
          <p:cNvSpPr/>
          <p:nvPr userDrawn="1"/>
        </p:nvSpPr>
        <p:spPr>
          <a:xfrm>
            <a:off x="0" y="3858768"/>
            <a:ext cx="9144000" cy="27432"/>
          </a:xfrm>
          <a:prstGeom prst="rect">
            <a:avLst/>
          </a:prstGeom>
          <a:solidFill>
            <a:srgbClr val="198DC7"/>
          </a:solidFill>
          <a:ln w="25400" cap="rnd" cmpd="sng" algn="ctr">
            <a:noFill/>
            <a:prstDash val="solid"/>
          </a:ln>
        </p:spPr>
        <p:style>
          <a:lnRef idx="2">
            <a:schemeClr val="accent6"/>
          </a:lnRef>
          <a:fillRef idx="1">
            <a:schemeClr val="lt1"/>
          </a:fillRef>
          <a:effectRef idx="0">
            <a:schemeClr val="accent6"/>
          </a:effectRef>
          <a:fontRef idx="minor">
            <a:schemeClr val="dk1"/>
          </a:fontRef>
        </p:style>
        <p:txBody>
          <a:bodyPr anchor="ctr"/>
          <a:lstStyle>
            <a:extLst/>
          </a:lstStyle>
          <a:p>
            <a:pPr algn="ctr"/>
            <a:endParaRPr lang="en-US" dirty="0">
              <a:solidFill>
                <a:prstClr val="black"/>
              </a:solidFill>
            </a:endParaRPr>
          </a:p>
        </p:txBody>
      </p:sp>
      <p:sp>
        <p:nvSpPr>
          <p:cNvPr id="7" name="Text Placeholder 6"/>
          <p:cNvSpPr>
            <a:spLocks noGrp="1"/>
          </p:cNvSpPr>
          <p:nvPr>
            <p:ph type="body" sz="quarter" idx="13"/>
          </p:nvPr>
        </p:nvSpPr>
        <p:spPr>
          <a:xfrm>
            <a:off x="1676400" y="3962400"/>
            <a:ext cx="7010400" cy="2438400"/>
          </a:xfrm>
          <a:prstGeom prst="rect">
            <a:avLst/>
          </a:prstGeom>
        </p:spPr>
        <p:txBody>
          <a:bodyPr/>
          <a:lstStyle>
            <a:lvl1pPr algn="just">
              <a:defRPr/>
            </a:lvl1pPr>
            <a:lvl2pPr algn="just">
              <a:defRPr/>
            </a:lvl2pPr>
            <a:lvl3pPr algn="just">
              <a:defRPr/>
            </a:lvl3pPr>
            <a:lvl4pPr algn="just">
              <a:defRPr/>
            </a:lvl4pPr>
            <a:lvl5pPr algn="just">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8" name="Rectangle 6"/>
          <p:cNvSpPr>
            <a:spLocks noGrp="1"/>
          </p:cNvSpPr>
          <p:nvPr>
            <p:ph type="sldNum" sz="quarter" idx="4"/>
          </p:nvPr>
        </p:nvSpPr>
        <p:spPr>
          <a:xfrm>
            <a:off x="7924800" y="6469898"/>
            <a:ext cx="990600" cy="304800"/>
          </a:xfrm>
          <a:prstGeom prst="rect">
            <a:avLst/>
          </a:prstGeom>
        </p:spPr>
        <p:txBody>
          <a:bodyPr vert="horz" anchor="ctr"/>
          <a:lstStyle>
            <a:lvl1pPr algn="r">
              <a:defRPr sz="1000"/>
            </a:lvl1pPr>
            <a:extLst/>
          </a:lstStyle>
          <a:p>
            <a:fld id="{256D3EEF-DE4E-429D-8EC4-DDC531AFF587}" type="slidenum">
              <a:rPr lang="en-US" smtClean="0">
                <a:solidFill>
                  <a:prstClr val="black"/>
                </a:solidFill>
              </a:rPr>
              <a:pPr/>
              <a:t>‹#›</a:t>
            </a:fld>
            <a:endParaRPr lang="en-US" dirty="0">
              <a:solidFill>
                <a:prstClr val="black"/>
              </a:solidFill>
            </a:endParaRPr>
          </a:p>
        </p:txBody>
      </p:sp>
      <p:sp>
        <p:nvSpPr>
          <p:cNvPr id="30" name="Text Placeholder 17"/>
          <p:cNvSpPr>
            <a:spLocks noGrp="1"/>
          </p:cNvSpPr>
          <p:nvPr>
            <p:ph type="body" sz="quarter" idx="19" hasCustomPrompt="1"/>
          </p:nvPr>
        </p:nvSpPr>
        <p:spPr>
          <a:xfrm>
            <a:off x="1866900" y="6539755"/>
            <a:ext cx="5410200" cy="304800"/>
          </a:xfrm>
          <a:prstGeom prst="rect">
            <a:avLst/>
          </a:prstGeom>
        </p:spPr>
        <p:txBody>
          <a:bodyPr anchor="ctr">
            <a:normAutofit/>
          </a:bodyPr>
          <a:lstStyle>
            <a:lvl1pPr marL="0" indent="0" algn="ctr">
              <a:buFontTx/>
              <a:buNone/>
              <a:defRPr sz="900" baseline="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dirty="0" smtClean="0"/>
              <a:t>Source: Alpha Architect, LLC</a:t>
            </a:r>
            <a:endParaRPr lang="en-US" dirty="0"/>
          </a:p>
        </p:txBody>
      </p:sp>
      <p:pic>
        <p:nvPicPr>
          <p:cNvPr id="10" name="Picture 2" descr="C:\Users\Trader\Dropbox\Magic Briefcase\Operations\ETF\Operations\Logo Art\Alpha Architect\Alpha Architect_Final Files_03052014\Logo_1\Other Files\Alpha Architect_Final_72.png"/>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98610" y="5861425"/>
            <a:ext cx="1535205" cy="102347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58142086"/>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1_Section Header">
    <p:bg>
      <p:bgPr>
        <a:blipFill dpi="0" rotWithShape="1">
          <a:blip r:embed="rId2">
            <a:lum/>
          </a:blip>
          <a:srcRect/>
          <a:stretch>
            <a:fillRect l="-85000" r="-85000"/>
          </a:stretch>
        </a:blipFill>
        <a:effectLst/>
      </p:bgPr>
    </p:bg>
    <p:spTree>
      <p:nvGrpSpPr>
        <p:cNvPr id="1" name=""/>
        <p:cNvGrpSpPr/>
        <p:nvPr/>
      </p:nvGrpSpPr>
      <p:grpSpPr>
        <a:xfrm>
          <a:off x="0" y="0"/>
          <a:ext cx="0" cy="0"/>
          <a:chOff x="0" y="0"/>
          <a:chExt cx="0" cy="0"/>
        </a:xfrm>
      </p:grpSpPr>
      <p:sp>
        <p:nvSpPr>
          <p:cNvPr id="14" name="Title 13"/>
          <p:cNvSpPr>
            <a:spLocks noGrp="1"/>
          </p:cNvSpPr>
          <p:nvPr>
            <p:ph type="ctrTitle" hasCustomPrompt="1"/>
          </p:nvPr>
        </p:nvSpPr>
        <p:spPr>
          <a:xfrm>
            <a:off x="1633815" y="3886200"/>
            <a:ext cx="7510185" cy="609600"/>
          </a:xfrm>
          <a:prstGeom prst="rect">
            <a:avLst/>
          </a:prstGeom>
          <a:noFill/>
        </p:spPr>
        <p:txBody>
          <a:bodyPr vert="horz" anchor="ctr"/>
          <a:lstStyle>
            <a:lvl1pPr algn="r">
              <a:defRPr sz="2000" b="0" cap="all" spc="150" baseline="0">
                <a:solidFill>
                  <a:schemeClr val="tx1"/>
                </a:solidFill>
              </a:defRPr>
            </a:lvl1pPr>
            <a:extLst/>
          </a:lstStyle>
          <a:p>
            <a:r>
              <a:rPr lang="en-US" dirty="0" err="1" smtClean="0"/>
              <a:t>SubTitlE</a:t>
            </a:r>
            <a:endParaRPr lang="en-US" dirty="0"/>
          </a:p>
        </p:txBody>
      </p:sp>
      <p:sp>
        <p:nvSpPr>
          <p:cNvPr id="11" name="Rectangle 10"/>
          <p:cNvSpPr/>
          <p:nvPr userDrawn="1"/>
        </p:nvSpPr>
        <p:spPr>
          <a:xfrm>
            <a:off x="0" y="3858768"/>
            <a:ext cx="9144000" cy="27432"/>
          </a:xfrm>
          <a:prstGeom prst="rect">
            <a:avLst/>
          </a:prstGeom>
          <a:solidFill>
            <a:schemeClr val="accent2"/>
          </a:solidFill>
          <a:ln w="25400" cap="rnd" cmpd="sng" algn="ctr">
            <a:noFill/>
            <a:prstDash val="solid"/>
          </a:ln>
        </p:spPr>
        <p:style>
          <a:lnRef idx="2">
            <a:schemeClr val="accent6"/>
          </a:lnRef>
          <a:fillRef idx="1">
            <a:schemeClr val="lt1"/>
          </a:fillRef>
          <a:effectRef idx="0">
            <a:schemeClr val="accent6"/>
          </a:effectRef>
          <a:fontRef idx="minor">
            <a:schemeClr val="dk1"/>
          </a:fontRef>
        </p:style>
        <p:txBody>
          <a:bodyPr anchor="ctr"/>
          <a:lstStyle>
            <a:extLst/>
          </a:lstStyle>
          <a:p>
            <a:pPr algn="ctr"/>
            <a:endParaRPr lang="en-US" dirty="0">
              <a:solidFill>
                <a:prstClr val="black"/>
              </a:solidFill>
            </a:endParaRPr>
          </a:p>
        </p:txBody>
      </p:sp>
      <p:sp>
        <p:nvSpPr>
          <p:cNvPr id="28" name="Rectangle 6"/>
          <p:cNvSpPr>
            <a:spLocks noGrp="1"/>
          </p:cNvSpPr>
          <p:nvPr>
            <p:ph type="sldNum" sz="quarter" idx="4"/>
          </p:nvPr>
        </p:nvSpPr>
        <p:spPr>
          <a:xfrm>
            <a:off x="7924800" y="6469898"/>
            <a:ext cx="990600" cy="304800"/>
          </a:xfrm>
          <a:prstGeom prst="rect">
            <a:avLst/>
          </a:prstGeom>
        </p:spPr>
        <p:txBody>
          <a:bodyPr vert="horz" anchor="ctr"/>
          <a:lstStyle>
            <a:lvl1pPr algn="r">
              <a:defRPr sz="1000"/>
            </a:lvl1pPr>
            <a:extLst/>
          </a:lstStyle>
          <a:p>
            <a:fld id="{256D3EEF-DE4E-429D-8EC4-DDC531AFF587}" type="slidenum">
              <a:rPr lang="en-US" smtClean="0">
                <a:solidFill>
                  <a:prstClr val="black"/>
                </a:solidFill>
              </a:rPr>
              <a:pPr/>
              <a:t>‹#›</a:t>
            </a:fld>
            <a:endParaRPr lang="en-US" dirty="0">
              <a:solidFill>
                <a:prstClr val="black"/>
              </a:solidFill>
            </a:endParaRPr>
          </a:p>
        </p:txBody>
      </p:sp>
      <p:sp>
        <p:nvSpPr>
          <p:cNvPr id="30" name="Text Placeholder 17"/>
          <p:cNvSpPr>
            <a:spLocks noGrp="1"/>
          </p:cNvSpPr>
          <p:nvPr>
            <p:ph type="body" sz="quarter" idx="19" hasCustomPrompt="1"/>
          </p:nvPr>
        </p:nvSpPr>
        <p:spPr>
          <a:xfrm>
            <a:off x="1866900" y="6539755"/>
            <a:ext cx="5410200" cy="304800"/>
          </a:xfrm>
          <a:prstGeom prst="rect">
            <a:avLst/>
          </a:prstGeom>
        </p:spPr>
        <p:txBody>
          <a:bodyPr anchor="ctr">
            <a:normAutofit/>
          </a:bodyPr>
          <a:lstStyle>
            <a:lvl1pPr marL="0" indent="0" algn="ctr">
              <a:buFontTx/>
              <a:buNone/>
              <a:defRPr sz="900" baseline="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dirty="0" smtClean="0"/>
              <a:t>Source: Alpha Architect, LLC</a:t>
            </a:r>
            <a:endParaRPr lang="en-US" dirty="0"/>
          </a:p>
        </p:txBody>
      </p:sp>
      <p:pic>
        <p:nvPicPr>
          <p:cNvPr id="7" name="Picture 2" descr="C:\Users\Trader\Dropbox\Magic Briefcase\Operations\ETF\Operations\Logo Art\Alpha Architect\Alpha Architect_Final Files_03052014\Logo_1\Other Files\Alpha Architect_Final_72.png"/>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98610" y="5861425"/>
            <a:ext cx="1535205" cy="1023470"/>
          </a:xfrm>
          <a:prstGeom prst="rect">
            <a:avLst/>
          </a:prstGeom>
          <a:noFill/>
          <a:extLst>
            <a:ext uri="{909E8E84-426E-40DD-AFC4-6F175D3DCCD1}">
              <a14:hiddenFill xmlns:a14="http://schemas.microsoft.com/office/drawing/2010/main">
                <a:solidFill>
                  <a:srgbClr val="FFFFFF"/>
                </a:solidFill>
              </a14:hiddenFill>
            </a:ext>
          </a:extLst>
        </p:spPr>
      </p:pic>
      <p:sp>
        <p:nvSpPr>
          <p:cNvPr id="8" name="Text Placeholder 6"/>
          <p:cNvSpPr>
            <a:spLocks noGrp="1"/>
          </p:cNvSpPr>
          <p:nvPr>
            <p:ph type="body" sz="quarter" idx="13"/>
          </p:nvPr>
        </p:nvSpPr>
        <p:spPr>
          <a:xfrm>
            <a:off x="1676400" y="4572000"/>
            <a:ext cx="7467600" cy="1828800"/>
          </a:xfrm>
          <a:prstGeom prst="rect">
            <a:avLst/>
          </a:prstGeom>
        </p:spPr>
        <p:txBody>
          <a:bodyPr/>
          <a:lstStyle>
            <a:lvl1pPr algn="just">
              <a:defRPr/>
            </a:lvl1pPr>
            <a:lvl2pPr algn="just">
              <a:defRPr/>
            </a:lvl2pPr>
            <a:lvl3pPr algn="just">
              <a:defRPr/>
            </a:lvl3pPr>
            <a:lvl4pPr algn="just">
              <a:defRPr/>
            </a:lvl4pPr>
            <a:lvl5pPr algn="just">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166560401"/>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_Heading Only">
    <p:spTree>
      <p:nvGrpSpPr>
        <p:cNvPr id="1" name=""/>
        <p:cNvGrpSpPr/>
        <p:nvPr/>
      </p:nvGrpSpPr>
      <p:grpSpPr>
        <a:xfrm>
          <a:off x="0" y="0"/>
          <a:ext cx="0" cy="0"/>
          <a:chOff x="0" y="0"/>
          <a:chExt cx="0" cy="0"/>
        </a:xfrm>
      </p:grpSpPr>
      <p:sp>
        <p:nvSpPr>
          <p:cNvPr id="19" name="Rectangle 8"/>
          <p:cNvSpPr>
            <a:spLocks noGrp="1"/>
          </p:cNvSpPr>
          <p:nvPr>
            <p:ph type="body" sz="quarter" idx="13" hasCustomPrompt="1"/>
          </p:nvPr>
        </p:nvSpPr>
        <p:spPr>
          <a:xfrm>
            <a:off x="304800" y="381000"/>
            <a:ext cx="8622792" cy="228600"/>
          </a:xfrm>
          <a:prstGeom prst="rect">
            <a:avLst/>
          </a:prstGeom>
          <a:solidFill>
            <a:schemeClr val="accent6">
              <a:shade val="75000"/>
            </a:schemeClr>
          </a:solidFill>
        </p:spPr>
        <p:txBody>
          <a:bodyPr/>
          <a:lstStyle>
            <a:lvl1pPr marL="0" indent="0">
              <a:buFontTx/>
              <a:buNone/>
              <a:defRPr b="1">
                <a:solidFill>
                  <a:schemeClr val="bg1"/>
                </a:solidFill>
              </a:defRPr>
            </a:lvl1pPr>
            <a:extLst/>
          </a:lstStyle>
          <a:p>
            <a:pPr lvl="0"/>
            <a:r>
              <a:rPr lang="en-US" dirty="0" smtClean="0"/>
              <a:t>Click to add heading</a:t>
            </a:r>
            <a:endParaRPr lang="en-US" dirty="0"/>
          </a:p>
        </p:txBody>
      </p:sp>
      <p:sp>
        <p:nvSpPr>
          <p:cNvPr id="10" name="Rectangle 11"/>
          <p:cNvSpPr>
            <a:spLocks noGrp="1"/>
          </p:cNvSpPr>
          <p:nvPr>
            <p:ph sz="quarter" idx="17"/>
          </p:nvPr>
        </p:nvSpPr>
        <p:spPr>
          <a:xfrm>
            <a:off x="301573" y="609600"/>
            <a:ext cx="8622792" cy="5360895"/>
          </a:xfrm>
          <a:prstGeom prst="rect">
            <a:avLst/>
          </a:prstGeom>
        </p:spPr>
        <p:txBody>
          <a:bodyPr/>
          <a:lstStyle>
            <a:lvl1pPr algn="just">
              <a:defRPr/>
            </a:lvl1pPr>
            <a:lvl2pPr algn="just">
              <a:defRPr/>
            </a:lvl2pPr>
            <a:lvl3pPr algn="just">
              <a:defRPr/>
            </a:lvl3pPr>
            <a:lvl4pPr algn="just">
              <a:defRPr/>
            </a:lvl4pPr>
            <a:lvl5pPr algn="just">
              <a:defRPr/>
            </a:lvl5pPr>
            <a:extLst/>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3" name="Rectangle 12"/>
          <p:cNvSpPr/>
          <p:nvPr userDrawn="1"/>
        </p:nvSpPr>
        <p:spPr>
          <a:xfrm>
            <a:off x="8686800" y="6611779"/>
            <a:ext cx="404278" cy="246221"/>
          </a:xfrm>
          <a:prstGeom prst="rect">
            <a:avLst/>
          </a:prstGeom>
        </p:spPr>
        <p:txBody>
          <a:bodyPr wrap="none">
            <a:spAutoFit/>
          </a:bodyPr>
          <a:lstStyle/>
          <a:p>
            <a:fld id="{256D3EEF-DE4E-429D-8EC4-DDC531AFF587}" type="slidenum">
              <a:rPr lang="en-US" sz="1000">
                <a:solidFill>
                  <a:prstClr val="black"/>
                </a:solidFill>
              </a:rPr>
              <a:pPr/>
              <a:t>‹#›</a:t>
            </a:fld>
            <a:endParaRPr lang="en-US" sz="1000" dirty="0">
              <a:solidFill>
                <a:prstClr val="black"/>
              </a:solidFill>
            </a:endParaRPr>
          </a:p>
        </p:txBody>
      </p:sp>
      <p:sp>
        <p:nvSpPr>
          <p:cNvPr id="22" name="Text Placeholder 17"/>
          <p:cNvSpPr>
            <a:spLocks noGrp="1"/>
          </p:cNvSpPr>
          <p:nvPr>
            <p:ph type="body" sz="quarter" idx="19" hasCustomPrompt="1"/>
          </p:nvPr>
        </p:nvSpPr>
        <p:spPr>
          <a:xfrm>
            <a:off x="1866900" y="6539755"/>
            <a:ext cx="5410200" cy="304800"/>
          </a:xfrm>
          <a:prstGeom prst="rect">
            <a:avLst/>
          </a:prstGeom>
        </p:spPr>
        <p:txBody>
          <a:bodyPr anchor="ctr">
            <a:normAutofit/>
          </a:bodyPr>
          <a:lstStyle>
            <a:lvl1pPr marL="0" indent="0" algn="ctr">
              <a:buFontTx/>
              <a:buNone/>
              <a:defRPr sz="900" baseline="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dirty="0" smtClean="0"/>
              <a:t>Source: Alpha Architect, LLC</a:t>
            </a:r>
            <a:endParaRPr lang="en-US" dirty="0"/>
          </a:p>
        </p:txBody>
      </p:sp>
    </p:spTree>
    <p:extLst>
      <p:ext uri="{BB962C8B-B14F-4D97-AF65-F5344CB8AC3E}">
        <p14:creationId xmlns:p14="http://schemas.microsoft.com/office/powerpoint/2010/main" val="150304976"/>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_3-Up: 1 Left, 2 Right">
    <p:spTree>
      <p:nvGrpSpPr>
        <p:cNvPr id="1" name=""/>
        <p:cNvGrpSpPr/>
        <p:nvPr/>
      </p:nvGrpSpPr>
      <p:grpSpPr>
        <a:xfrm>
          <a:off x="0" y="0"/>
          <a:ext cx="0" cy="0"/>
          <a:chOff x="0" y="0"/>
          <a:chExt cx="0" cy="0"/>
        </a:xfrm>
      </p:grpSpPr>
      <p:sp>
        <p:nvSpPr>
          <p:cNvPr id="28" name="Rectangle 27"/>
          <p:cNvSpPr/>
          <p:nvPr userDrawn="1"/>
        </p:nvSpPr>
        <p:spPr>
          <a:xfrm>
            <a:off x="8686800" y="6611779"/>
            <a:ext cx="404278" cy="246221"/>
          </a:xfrm>
          <a:prstGeom prst="rect">
            <a:avLst/>
          </a:prstGeom>
        </p:spPr>
        <p:txBody>
          <a:bodyPr wrap="none">
            <a:spAutoFit/>
          </a:bodyPr>
          <a:lstStyle/>
          <a:p>
            <a:fld id="{256D3EEF-DE4E-429D-8EC4-DDC531AFF587}" type="slidenum">
              <a:rPr lang="en-US" sz="1000">
                <a:solidFill>
                  <a:prstClr val="black"/>
                </a:solidFill>
              </a:rPr>
              <a:pPr/>
              <a:t>‹#›</a:t>
            </a:fld>
            <a:endParaRPr lang="en-US" sz="1000" dirty="0">
              <a:solidFill>
                <a:prstClr val="black"/>
              </a:solidFill>
            </a:endParaRPr>
          </a:p>
        </p:txBody>
      </p:sp>
      <p:sp>
        <p:nvSpPr>
          <p:cNvPr id="30" name="Text Placeholder 17"/>
          <p:cNvSpPr>
            <a:spLocks noGrp="1"/>
          </p:cNvSpPr>
          <p:nvPr>
            <p:ph type="body" sz="quarter" idx="19" hasCustomPrompt="1"/>
          </p:nvPr>
        </p:nvSpPr>
        <p:spPr>
          <a:xfrm>
            <a:off x="1866900" y="6539755"/>
            <a:ext cx="5410200" cy="304800"/>
          </a:xfrm>
          <a:prstGeom prst="rect">
            <a:avLst/>
          </a:prstGeom>
        </p:spPr>
        <p:txBody>
          <a:bodyPr anchor="ctr">
            <a:normAutofit/>
          </a:bodyPr>
          <a:lstStyle>
            <a:lvl1pPr marL="0" indent="0" algn="ctr">
              <a:buFontTx/>
              <a:buNone/>
              <a:defRPr sz="900" baseline="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dirty="0" smtClean="0"/>
              <a:t>Source: Alpha Architect, LLC</a:t>
            </a:r>
            <a:endParaRPr lang="en-US" dirty="0"/>
          </a:p>
        </p:txBody>
      </p:sp>
      <p:sp>
        <p:nvSpPr>
          <p:cNvPr id="5" name="TextBox 4"/>
          <p:cNvSpPr txBox="1"/>
          <p:nvPr userDrawn="1"/>
        </p:nvSpPr>
        <p:spPr>
          <a:xfrm>
            <a:off x="1524000" y="5943600"/>
            <a:ext cx="7162800" cy="646331"/>
          </a:xfrm>
          <a:prstGeom prst="rect">
            <a:avLst/>
          </a:prstGeom>
          <a:noFill/>
        </p:spPr>
        <p:txBody>
          <a:bodyPr wrap="square" rtlCol="0">
            <a:spAutoFit/>
          </a:bodyPr>
          <a:lstStyle/>
          <a:p>
            <a:pPr algn="just">
              <a:defRPr/>
            </a:pPr>
            <a:r>
              <a:rPr lang="en-US" sz="900" dirty="0">
                <a:solidFill>
                  <a:prstClr val="black"/>
                </a:solidFill>
              </a:rPr>
              <a:t>*The results are hypothetical results and are NOT an indicator of future results and do NOT represent returns that any investor actually attained. Please see disclosures for additional information. Additional information regarding the construction of these results is available upon request. Indexes are unmanaged, do not reflect management or trading fees, and one cannot invest directly in an index.</a:t>
            </a:r>
            <a:endParaRPr lang="en-US" sz="900" dirty="0">
              <a:solidFill>
                <a:prstClr val="black"/>
              </a:solidFill>
            </a:endParaRPr>
          </a:p>
        </p:txBody>
      </p:sp>
    </p:spTree>
    <p:extLst>
      <p:ext uri="{BB962C8B-B14F-4D97-AF65-F5344CB8AC3E}">
        <p14:creationId xmlns:p14="http://schemas.microsoft.com/office/powerpoint/2010/main" val="2796731973"/>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3-Up: 1 Left, 2 Right">
    <p:spTree>
      <p:nvGrpSpPr>
        <p:cNvPr id="1" name=""/>
        <p:cNvGrpSpPr/>
        <p:nvPr/>
      </p:nvGrpSpPr>
      <p:grpSpPr>
        <a:xfrm>
          <a:off x="0" y="0"/>
          <a:ext cx="0" cy="0"/>
          <a:chOff x="0" y="0"/>
          <a:chExt cx="0" cy="0"/>
        </a:xfrm>
      </p:grpSpPr>
      <p:sp>
        <p:nvSpPr>
          <p:cNvPr id="28" name="Rectangle 27"/>
          <p:cNvSpPr/>
          <p:nvPr userDrawn="1"/>
        </p:nvSpPr>
        <p:spPr>
          <a:xfrm>
            <a:off x="8686800" y="6611779"/>
            <a:ext cx="404278" cy="246221"/>
          </a:xfrm>
          <a:prstGeom prst="rect">
            <a:avLst/>
          </a:prstGeom>
        </p:spPr>
        <p:txBody>
          <a:bodyPr wrap="none">
            <a:spAutoFit/>
          </a:bodyPr>
          <a:lstStyle/>
          <a:p>
            <a:fld id="{256D3EEF-DE4E-429D-8EC4-DDC531AFF587}" type="slidenum">
              <a:rPr lang="en-US" sz="1000">
                <a:solidFill>
                  <a:prstClr val="black"/>
                </a:solidFill>
              </a:rPr>
              <a:pPr/>
              <a:t>‹#›</a:t>
            </a:fld>
            <a:endParaRPr lang="en-US" sz="1000" dirty="0">
              <a:solidFill>
                <a:prstClr val="black"/>
              </a:solidFill>
            </a:endParaRPr>
          </a:p>
        </p:txBody>
      </p:sp>
      <p:sp>
        <p:nvSpPr>
          <p:cNvPr id="30" name="Text Placeholder 17"/>
          <p:cNvSpPr>
            <a:spLocks noGrp="1"/>
          </p:cNvSpPr>
          <p:nvPr>
            <p:ph type="body" sz="quarter" idx="19" hasCustomPrompt="1"/>
          </p:nvPr>
        </p:nvSpPr>
        <p:spPr>
          <a:xfrm>
            <a:off x="1866900" y="6539755"/>
            <a:ext cx="5410200" cy="304800"/>
          </a:xfrm>
          <a:prstGeom prst="rect">
            <a:avLst/>
          </a:prstGeom>
        </p:spPr>
        <p:txBody>
          <a:bodyPr anchor="ctr">
            <a:normAutofit/>
          </a:bodyPr>
          <a:lstStyle>
            <a:lvl1pPr marL="0" indent="0" algn="ctr">
              <a:buFontTx/>
              <a:buNone/>
              <a:defRPr sz="900" baseline="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dirty="0" smtClean="0"/>
              <a:t>Source: Alpha Architect, LLC</a:t>
            </a:r>
            <a:endParaRPr lang="en-US" dirty="0"/>
          </a:p>
        </p:txBody>
      </p:sp>
    </p:spTree>
    <p:extLst>
      <p:ext uri="{BB962C8B-B14F-4D97-AF65-F5344CB8AC3E}">
        <p14:creationId xmlns:p14="http://schemas.microsoft.com/office/powerpoint/2010/main" val="3997417759"/>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Heading Only">
    <p:spTree>
      <p:nvGrpSpPr>
        <p:cNvPr id="1" name=""/>
        <p:cNvGrpSpPr/>
        <p:nvPr/>
      </p:nvGrpSpPr>
      <p:grpSpPr>
        <a:xfrm>
          <a:off x="0" y="0"/>
          <a:ext cx="0" cy="0"/>
          <a:chOff x="0" y="0"/>
          <a:chExt cx="0" cy="0"/>
        </a:xfrm>
      </p:grpSpPr>
      <p:sp>
        <p:nvSpPr>
          <p:cNvPr id="19" name="Rectangle 8"/>
          <p:cNvSpPr>
            <a:spLocks noGrp="1"/>
          </p:cNvSpPr>
          <p:nvPr>
            <p:ph type="body" sz="quarter" idx="13" hasCustomPrompt="1"/>
          </p:nvPr>
        </p:nvSpPr>
        <p:spPr>
          <a:xfrm>
            <a:off x="304800" y="381000"/>
            <a:ext cx="8622792" cy="228600"/>
          </a:xfrm>
          <a:prstGeom prst="rect">
            <a:avLst/>
          </a:prstGeom>
          <a:solidFill>
            <a:schemeClr val="accent6">
              <a:shade val="75000"/>
            </a:schemeClr>
          </a:solidFill>
        </p:spPr>
        <p:txBody>
          <a:bodyPr/>
          <a:lstStyle>
            <a:lvl1pPr marL="0" indent="0">
              <a:buFontTx/>
              <a:buNone/>
              <a:defRPr b="1">
                <a:solidFill>
                  <a:schemeClr val="bg1"/>
                </a:solidFill>
              </a:defRPr>
            </a:lvl1pPr>
            <a:extLst/>
          </a:lstStyle>
          <a:p>
            <a:pPr lvl="0"/>
            <a:r>
              <a:rPr lang="en-US" dirty="0" smtClean="0"/>
              <a:t>Click to add heading</a:t>
            </a:r>
            <a:endParaRPr lang="en-US" dirty="0"/>
          </a:p>
        </p:txBody>
      </p:sp>
      <p:sp>
        <p:nvSpPr>
          <p:cNvPr id="10" name="Rectangle 11"/>
          <p:cNvSpPr>
            <a:spLocks noGrp="1"/>
          </p:cNvSpPr>
          <p:nvPr>
            <p:ph sz="quarter" idx="17"/>
          </p:nvPr>
        </p:nvSpPr>
        <p:spPr>
          <a:xfrm>
            <a:off x="301573" y="1335740"/>
            <a:ext cx="8622792" cy="4634755"/>
          </a:xfrm>
          <a:prstGeom prst="rect">
            <a:avLst/>
          </a:prstGeom>
        </p:spPr>
        <p:txBody>
          <a:bodyPr/>
          <a:lstStyle>
            <a:lvl1pPr algn="just">
              <a:defRPr/>
            </a:lvl1pPr>
            <a:lvl2pPr algn="just">
              <a:defRPr/>
            </a:lvl2pPr>
            <a:lvl3pPr algn="just">
              <a:defRPr/>
            </a:lvl3pPr>
            <a:lvl4pPr algn="just">
              <a:defRPr/>
            </a:lvl4pPr>
            <a:lvl5pPr algn="just">
              <a:defRPr/>
            </a:lvl5pPr>
            <a:extLst/>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2" name="Text Placeholder 11"/>
          <p:cNvSpPr>
            <a:spLocks noGrp="1"/>
          </p:cNvSpPr>
          <p:nvPr>
            <p:ph type="body" sz="quarter" idx="18" hasCustomPrompt="1"/>
          </p:nvPr>
        </p:nvSpPr>
        <p:spPr>
          <a:xfrm>
            <a:off x="304800" y="609600"/>
            <a:ext cx="8610600" cy="685800"/>
          </a:xfrm>
          <a:prstGeom prst="rect">
            <a:avLst/>
          </a:prstGeom>
        </p:spPr>
        <p:txBody>
          <a:bodyPr/>
          <a:lstStyle>
            <a:lvl1pPr algn="just">
              <a:defRPr baseline="0"/>
            </a:lvl1pPr>
            <a:lvl2pPr marL="457200" indent="0">
              <a:buNone/>
              <a:defRPr/>
            </a:lvl2pPr>
            <a:lvl3pPr marL="914400" indent="0">
              <a:buNone/>
              <a:defRPr baseline="0"/>
            </a:lvl3pPr>
            <a:lvl5pPr marL="1828800" indent="0">
              <a:buNone/>
              <a:defRPr/>
            </a:lvl5pPr>
          </a:lstStyle>
          <a:p>
            <a:pPr lvl="0"/>
            <a:r>
              <a:rPr lang="en-US" dirty="0" smtClean="0"/>
              <a:t>Point 1</a:t>
            </a:r>
          </a:p>
          <a:p>
            <a:pPr lvl="0"/>
            <a:r>
              <a:rPr lang="en-US" dirty="0" smtClean="0"/>
              <a:t>Point 2</a:t>
            </a:r>
          </a:p>
          <a:p>
            <a:pPr lvl="0"/>
            <a:r>
              <a:rPr lang="en-US" dirty="0" smtClean="0"/>
              <a:t>Point 3</a:t>
            </a:r>
          </a:p>
          <a:p>
            <a:pPr lvl="0"/>
            <a:endParaRPr lang="en-US" dirty="0" smtClean="0"/>
          </a:p>
        </p:txBody>
      </p:sp>
      <p:sp>
        <p:nvSpPr>
          <p:cNvPr id="13" name="Rectangle 12"/>
          <p:cNvSpPr/>
          <p:nvPr userDrawn="1"/>
        </p:nvSpPr>
        <p:spPr>
          <a:xfrm>
            <a:off x="8686800" y="6611779"/>
            <a:ext cx="404278" cy="246221"/>
          </a:xfrm>
          <a:prstGeom prst="rect">
            <a:avLst/>
          </a:prstGeom>
        </p:spPr>
        <p:txBody>
          <a:bodyPr wrap="none">
            <a:spAutoFit/>
          </a:bodyPr>
          <a:lstStyle/>
          <a:p>
            <a:fld id="{256D3EEF-DE4E-429D-8EC4-DDC531AFF587}" type="slidenum">
              <a:rPr lang="en-US" sz="1000">
                <a:solidFill>
                  <a:prstClr val="black"/>
                </a:solidFill>
              </a:rPr>
              <a:pPr/>
              <a:t>‹#›</a:t>
            </a:fld>
            <a:endParaRPr lang="en-US" sz="1000" dirty="0">
              <a:solidFill>
                <a:prstClr val="black"/>
              </a:solidFill>
            </a:endParaRPr>
          </a:p>
        </p:txBody>
      </p:sp>
      <p:sp>
        <p:nvSpPr>
          <p:cNvPr id="22" name="Text Placeholder 17"/>
          <p:cNvSpPr>
            <a:spLocks noGrp="1"/>
          </p:cNvSpPr>
          <p:nvPr>
            <p:ph type="body" sz="quarter" idx="19" hasCustomPrompt="1"/>
          </p:nvPr>
        </p:nvSpPr>
        <p:spPr>
          <a:xfrm>
            <a:off x="1866900" y="6539755"/>
            <a:ext cx="5410200" cy="304800"/>
          </a:xfrm>
          <a:prstGeom prst="rect">
            <a:avLst/>
          </a:prstGeom>
        </p:spPr>
        <p:txBody>
          <a:bodyPr anchor="ctr">
            <a:normAutofit/>
          </a:bodyPr>
          <a:lstStyle>
            <a:lvl1pPr marL="0" indent="0" algn="ctr">
              <a:buFontTx/>
              <a:buNone/>
              <a:defRPr sz="900" baseline="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dirty="0" smtClean="0"/>
              <a:t>Source: Alpha Architect, LLC</a:t>
            </a:r>
            <a:endParaRPr lang="en-US" dirty="0"/>
          </a:p>
        </p:txBody>
      </p:sp>
    </p:spTree>
    <p:extLst>
      <p:ext uri="{BB962C8B-B14F-4D97-AF65-F5344CB8AC3E}">
        <p14:creationId xmlns:p14="http://schemas.microsoft.com/office/powerpoint/2010/main" val="252666911"/>
      </p:ext>
    </p:extLst>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2_3-Up: 1 Left, 2 Right">
    <p:spTree>
      <p:nvGrpSpPr>
        <p:cNvPr id="1" name=""/>
        <p:cNvGrpSpPr/>
        <p:nvPr/>
      </p:nvGrpSpPr>
      <p:grpSpPr>
        <a:xfrm>
          <a:off x="0" y="0"/>
          <a:ext cx="0" cy="0"/>
          <a:chOff x="0" y="0"/>
          <a:chExt cx="0" cy="0"/>
        </a:xfrm>
      </p:grpSpPr>
      <p:sp>
        <p:nvSpPr>
          <p:cNvPr id="28" name="Rectangle 27"/>
          <p:cNvSpPr/>
          <p:nvPr userDrawn="1"/>
        </p:nvSpPr>
        <p:spPr>
          <a:xfrm>
            <a:off x="8686800" y="6611782"/>
            <a:ext cx="404278" cy="246221"/>
          </a:xfrm>
          <a:prstGeom prst="rect">
            <a:avLst/>
          </a:prstGeom>
        </p:spPr>
        <p:txBody>
          <a:bodyPr wrap="none">
            <a:spAutoFit/>
          </a:bodyPr>
          <a:lstStyle/>
          <a:p>
            <a:fld id="{256D3EEF-DE4E-429D-8EC4-DDC531AFF587}" type="slidenum">
              <a:rPr lang="en-US" sz="1000">
                <a:solidFill>
                  <a:prstClr val="black"/>
                </a:solidFill>
              </a:rPr>
              <a:pPr/>
              <a:t>‹#›</a:t>
            </a:fld>
            <a:endParaRPr lang="en-US" sz="1000" dirty="0">
              <a:solidFill>
                <a:prstClr val="black"/>
              </a:solidFill>
            </a:endParaRPr>
          </a:p>
        </p:txBody>
      </p:sp>
      <p:sp>
        <p:nvSpPr>
          <p:cNvPr id="30" name="Text Placeholder 17"/>
          <p:cNvSpPr>
            <a:spLocks noGrp="1"/>
          </p:cNvSpPr>
          <p:nvPr>
            <p:ph type="body" sz="quarter" idx="19" hasCustomPrompt="1"/>
          </p:nvPr>
        </p:nvSpPr>
        <p:spPr>
          <a:xfrm>
            <a:off x="1866900" y="6539755"/>
            <a:ext cx="5410200" cy="304800"/>
          </a:xfrm>
          <a:prstGeom prst="rect">
            <a:avLst/>
          </a:prstGeom>
        </p:spPr>
        <p:txBody>
          <a:bodyPr anchor="ctr">
            <a:normAutofit/>
          </a:bodyPr>
          <a:lstStyle>
            <a:lvl1pPr marL="0" indent="0" algn="ctr">
              <a:buFontTx/>
              <a:buNone/>
              <a:defRPr sz="900" baseline="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dirty="0" smtClean="0"/>
              <a:t>Source: Alpha Architect, LLC</a:t>
            </a:r>
            <a:endParaRPr lang="en-US" dirty="0"/>
          </a:p>
        </p:txBody>
      </p:sp>
      <p:pic>
        <p:nvPicPr>
          <p:cNvPr id="4" name="Picture 2" descr="C:\Users\Trader\Dropbox\Magic Briefcase\Operations\ETF\Operations\Logo Art\Alpha Architect\Alpha Architect_Final Files_03052014\Logo_1\Other Files\Alpha Architect_Final_72.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98611" y="5861427"/>
            <a:ext cx="1535205" cy="102347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0391115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457200" y="6172201"/>
            <a:ext cx="3429000" cy="304800"/>
          </a:xfrm>
          <a:prstGeom prst="rect">
            <a:avLst/>
          </a:prstGeom>
        </p:spPr>
        <p:txBody>
          <a:bodyPr/>
          <a:lstStyle/>
          <a:p>
            <a:fld id="{415486D6-294F-40A8-828E-D8F241FFC3D6}" type="datetimeFigureOut">
              <a:rPr lang="en-US" smtClean="0"/>
              <a:t>3/19/2018</a:t>
            </a:fld>
            <a:endParaRPr lang="en-US"/>
          </a:p>
        </p:txBody>
      </p:sp>
      <p:sp>
        <p:nvSpPr>
          <p:cNvPr id="5" name="Footer Placeholder 4"/>
          <p:cNvSpPr>
            <a:spLocks noGrp="1"/>
          </p:cNvSpPr>
          <p:nvPr>
            <p:ph type="ftr" sz="quarter" idx="11"/>
          </p:nvPr>
        </p:nvSpPr>
        <p:spPr>
          <a:xfrm>
            <a:off x="457200" y="6492875"/>
            <a:ext cx="3429000" cy="28384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B9908F8F-E884-47E5-833E-970E2B42ECDD}" type="slidenum">
              <a:rPr lang="en-US" smtClean="0"/>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preserve="1" userDrawn="1">
  <p:cSld name="Title">
    <p:bg>
      <p:bgPr>
        <a:blipFill dpi="0" rotWithShape="1">
          <a:blip r:embed="rId2">
            <a:lum/>
          </a:blip>
          <a:srcRect/>
          <a:stretch>
            <a:fillRect l="-85000" r="-85000"/>
          </a:stretch>
        </a:blipFill>
        <a:effectLst/>
      </p:bgPr>
    </p:bg>
    <p:spTree>
      <p:nvGrpSpPr>
        <p:cNvPr id="1" name=""/>
        <p:cNvGrpSpPr/>
        <p:nvPr/>
      </p:nvGrpSpPr>
      <p:grpSpPr>
        <a:xfrm>
          <a:off x="0" y="0"/>
          <a:ext cx="0" cy="0"/>
          <a:chOff x="0" y="0"/>
          <a:chExt cx="0" cy="0"/>
        </a:xfrm>
      </p:grpSpPr>
      <p:sp>
        <p:nvSpPr>
          <p:cNvPr id="9" name="Rectangle 10"/>
          <p:cNvSpPr/>
          <p:nvPr userDrawn="1"/>
        </p:nvSpPr>
        <p:spPr>
          <a:xfrm>
            <a:off x="0" y="3505200"/>
            <a:ext cx="9144000" cy="1143000"/>
          </a:xfrm>
          <a:prstGeom prst="rect">
            <a:avLst/>
          </a:prstGeom>
          <a:solidFill>
            <a:schemeClr val="accent6">
              <a:shade val="75000"/>
            </a:schemeClr>
          </a:solidFill>
          <a:ln w="25400" cap="rnd" cmpd="sng" algn="ctr">
            <a:noFill/>
            <a:prstDash val="solid"/>
          </a:ln>
        </p:spPr>
        <p:style>
          <a:lnRef idx="2">
            <a:schemeClr val="accent6"/>
          </a:lnRef>
          <a:fillRef idx="1">
            <a:schemeClr val="lt1"/>
          </a:fillRef>
          <a:effectRef idx="0">
            <a:schemeClr val="accent6"/>
          </a:effectRef>
          <a:fontRef idx="minor">
            <a:schemeClr val="dk1"/>
          </a:fontRef>
        </p:style>
        <p:txBody>
          <a:bodyPr anchor="ctr"/>
          <a:lstStyle>
            <a:extLst/>
          </a:lstStyle>
          <a:p>
            <a:pPr algn="ctr"/>
            <a:endParaRPr lang="en-US" dirty="0">
              <a:solidFill>
                <a:prstClr val="black"/>
              </a:solidFill>
            </a:endParaRPr>
          </a:p>
        </p:txBody>
      </p:sp>
      <p:sp>
        <p:nvSpPr>
          <p:cNvPr id="2" name="Rectangle 2"/>
          <p:cNvSpPr>
            <a:spLocks noGrp="1"/>
          </p:cNvSpPr>
          <p:nvPr>
            <p:ph type="ctrTitle" hasCustomPrompt="1"/>
          </p:nvPr>
        </p:nvSpPr>
        <p:spPr>
          <a:xfrm>
            <a:off x="0" y="4038600"/>
            <a:ext cx="9144000" cy="607280"/>
          </a:xfrm>
          <a:prstGeom prst="rect">
            <a:avLst/>
          </a:prstGeom>
          <a:noFill/>
        </p:spPr>
        <p:txBody>
          <a:bodyPr vert="horz" anchor="ctr"/>
          <a:lstStyle>
            <a:lvl1pPr algn="l">
              <a:defRPr sz="2000" b="0" cap="all" spc="150" baseline="0">
                <a:solidFill>
                  <a:schemeClr val="bg1"/>
                </a:solidFill>
              </a:defRPr>
            </a:lvl1pPr>
            <a:extLst/>
          </a:lstStyle>
          <a:p>
            <a:r>
              <a:rPr lang="en-US" dirty="0" smtClean="0"/>
              <a:t>Master Title</a:t>
            </a:r>
            <a:endParaRPr lang="en-US" dirty="0"/>
          </a:p>
        </p:txBody>
      </p:sp>
      <p:sp>
        <p:nvSpPr>
          <p:cNvPr id="8" name="Rectangle 10"/>
          <p:cNvSpPr/>
          <p:nvPr userDrawn="1"/>
        </p:nvSpPr>
        <p:spPr>
          <a:xfrm>
            <a:off x="0" y="0"/>
            <a:ext cx="9144000" cy="4038600"/>
          </a:xfrm>
          <a:prstGeom prst="rect">
            <a:avLst/>
          </a:prstGeom>
          <a:solidFill>
            <a:srgbClr val="198DC7"/>
          </a:solidFill>
          <a:ln w="25400" cap="rnd" cmpd="sng" algn="ctr">
            <a:noFill/>
            <a:prstDash val="solid"/>
          </a:ln>
        </p:spPr>
        <p:style>
          <a:lnRef idx="2">
            <a:schemeClr val="accent6"/>
          </a:lnRef>
          <a:fillRef idx="1">
            <a:schemeClr val="lt1"/>
          </a:fillRef>
          <a:effectRef idx="0">
            <a:schemeClr val="accent6"/>
          </a:effectRef>
          <a:fontRef idx="minor">
            <a:schemeClr val="dk1"/>
          </a:fontRef>
        </p:style>
        <p:txBody>
          <a:bodyPr anchor="ctr"/>
          <a:lstStyle>
            <a:extLst/>
          </a:lstStyle>
          <a:p>
            <a:pPr algn="ctr"/>
            <a:endParaRPr lang="en-US" dirty="0">
              <a:solidFill>
                <a:prstClr val="black"/>
              </a:solidFill>
            </a:endParaRPr>
          </a:p>
        </p:txBody>
      </p:sp>
      <p:sp>
        <p:nvSpPr>
          <p:cNvPr id="12" name="Rectangle 11"/>
          <p:cNvSpPr/>
          <p:nvPr userDrawn="1"/>
        </p:nvSpPr>
        <p:spPr>
          <a:xfrm>
            <a:off x="0" y="4645880"/>
            <a:ext cx="9144000" cy="27432"/>
          </a:xfrm>
          <a:prstGeom prst="rect">
            <a:avLst/>
          </a:prstGeom>
          <a:solidFill>
            <a:schemeClr val="accent2"/>
          </a:solidFill>
          <a:ln w="25400" cap="rnd" cmpd="sng" algn="ctr">
            <a:noFill/>
            <a:prstDash val="solid"/>
          </a:ln>
        </p:spPr>
        <p:style>
          <a:lnRef idx="2">
            <a:schemeClr val="accent6"/>
          </a:lnRef>
          <a:fillRef idx="1">
            <a:schemeClr val="lt1"/>
          </a:fillRef>
          <a:effectRef idx="0">
            <a:schemeClr val="accent6"/>
          </a:effectRef>
          <a:fontRef idx="minor">
            <a:schemeClr val="dk1"/>
          </a:fontRef>
        </p:style>
        <p:txBody>
          <a:bodyPr anchor="ctr"/>
          <a:lstStyle>
            <a:extLst/>
          </a:lstStyle>
          <a:p>
            <a:pPr algn="ctr"/>
            <a:endParaRPr lang="en-US" dirty="0">
              <a:solidFill>
                <a:prstClr val="black"/>
              </a:solidFill>
            </a:endParaRPr>
          </a:p>
        </p:txBody>
      </p:sp>
      <p:sp>
        <p:nvSpPr>
          <p:cNvPr id="27" name="Rectangle 16"/>
          <p:cNvSpPr txBox="1">
            <a:spLocks/>
          </p:cNvSpPr>
          <p:nvPr userDrawn="1"/>
        </p:nvSpPr>
        <p:spPr>
          <a:xfrm>
            <a:off x="1676400" y="6553200"/>
            <a:ext cx="7315200" cy="304800"/>
          </a:xfrm>
          <a:prstGeom prst="rect">
            <a:avLst/>
          </a:prstGeom>
        </p:spPr>
        <p:txBody>
          <a:bodyPr/>
          <a:lstStyle>
            <a:lvl1pPr marL="0" algn="l" rtl="0" latinLnBrk="0">
              <a:defRPr sz="900" b="0" kern="1200">
                <a:solidFill>
                  <a:schemeClr val="tx1"/>
                </a:solidFill>
                <a:latin typeface="+mn-lt"/>
                <a:ea typeface="+mn-ea"/>
                <a:cs typeface="+mn-cs"/>
              </a:defRPr>
            </a:lvl1pPr>
            <a:lvl2pPr marL="457200" algn="l" rtl="0" latinLnBrk="0">
              <a:defRPr sz="1800" kern="1200">
                <a:solidFill>
                  <a:schemeClr val="tx1"/>
                </a:solidFill>
                <a:latin typeface="+mn-lt"/>
                <a:ea typeface="+mn-ea"/>
                <a:cs typeface="+mn-cs"/>
              </a:defRPr>
            </a:lvl2pPr>
            <a:lvl3pPr marL="914400" algn="l" rtl="0" latinLnBrk="0">
              <a:defRPr sz="1800" kern="1200">
                <a:solidFill>
                  <a:schemeClr val="tx1"/>
                </a:solidFill>
                <a:latin typeface="+mn-lt"/>
                <a:ea typeface="+mn-ea"/>
                <a:cs typeface="+mn-cs"/>
              </a:defRPr>
            </a:lvl3pPr>
            <a:lvl4pPr marL="1371600" algn="l" rtl="0" latinLnBrk="0">
              <a:defRPr sz="1800" kern="1200">
                <a:solidFill>
                  <a:schemeClr val="tx1"/>
                </a:solidFill>
                <a:latin typeface="+mn-lt"/>
                <a:ea typeface="+mn-ea"/>
                <a:cs typeface="+mn-cs"/>
              </a:defRPr>
            </a:lvl4pPr>
            <a:lvl5pPr marL="1828800" algn="l" rtl="0" latinLnBrk="0">
              <a:defRPr sz="1800" kern="1200">
                <a:solidFill>
                  <a:schemeClr val="tx1"/>
                </a:solidFill>
                <a:latin typeface="+mn-lt"/>
                <a:ea typeface="+mn-ea"/>
                <a:cs typeface="+mn-cs"/>
              </a:defRPr>
            </a:lvl5pPr>
            <a:lvl6pPr marL="2286000" algn="l" rtl="0" latinLnBrk="0">
              <a:defRPr sz="1800" kern="1200">
                <a:solidFill>
                  <a:schemeClr val="tx1"/>
                </a:solidFill>
                <a:latin typeface="+mn-lt"/>
                <a:ea typeface="+mn-ea"/>
                <a:cs typeface="+mn-cs"/>
              </a:defRPr>
            </a:lvl6pPr>
            <a:lvl7pPr marL="2743200" algn="l" rtl="0" latinLnBrk="0">
              <a:defRPr sz="1800" kern="1200">
                <a:solidFill>
                  <a:schemeClr val="tx1"/>
                </a:solidFill>
                <a:latin typeface="+mn-lt"/>
                <a:ea typeface="+mn-ea"/>
                <a:cs typeface="+mn-cs"/>
              </a:defRPr>
            </a:lvl7pPr>
            <a:lvl8pPr marL="3200400" algn="l" rtl="0" latinLnBrk="0">
              <a:defRPr sz="1800" kern="1200">
                <a:solidFill>
                  <a:schemeClr val="tx1"/>
                </a:solidFill>
                <a:latin typeface="+mn-lt"/>
                <a:ea typeface="+mn-ea"/>
                <a:cs typeface="+mn-cs"/>
              </a:defRPr>
            </a:lvl8pPr>
            <a:lvl9pPr marL="3657600" algn="l" rtl="0" latinLnBrk="0">
              <a:defRPr sz="1800" kern="1200">
                <a:solidFill>
                  <a:schemeClr val="tx1"/>
                </a:solidFill>
                <a:latin typeface="+mn-lt"/>
                <a:ea typeface="+mn-ea"/>
                <a:cs typeface="+mn-cs"/>
              </a:defRPr>
            </a:lvl9pPr>
            <a:extLst/>
          </a:lstStyle>
          <a:p>
            <a:pPr algn="r"/>
            <a:r>
              <a:rPr lang="en-US" b="1" dirty="0" smtClean="0">
                <a:solidFill>
                  <a:srgbClr val="073E87">
                    <a:lumMod val="75000"/>
                  </a:srgbClr>
                </a:solidFill>
              </a:rPr>
              <a:t>Affordable Active Alpha | Built to Beat Behavioral Bias | We Empower Investors Through Education</a:t>
            </a:r>
            <a:endParaRPr lang="en-US" b="1" dirty="0">
              <a:solidFill>
                <a:srgbClr val="073E87">
                  <a:lumMod val="75000"/>
                </a:srgbClr>
              </a:solidFill>
            </a:endParaRPr>
          </a:p>
        </p:txBody>
      </p:sp>
      <p:sp>
        <p:nvSpPr>
          <p:cNvPr id="28" name="Rectangle 4"/>
          <p:cNvSpPr txBox="1">
            <a:spLocks/>
          </p:cNvSpPr>
          <p:nvPr userDrawn="1"/>
        </p:nvSpPr>
        <p:spPr>
          <a:xfrm>
            <a:off x="208375" y="4797427"/>
            <a:ext cx="1752600" cy="311145"/>
          </a:xfrm>
          <a:prstGeom prst="rect">
            <a:avLst/>
          </a:prstGeom>
        </p:spPr>
        <p:txBody>
          <a:bodyPr vert="horz" anchor="ctr"/>
          <a:lstStyle>
            <a:lvl1pPr marL="0" algn="ctr" rtl="0" latinLnBrk="0">
              <a:defRPr sz="1000" b="1" kern="1200">
                <a:solidFill>
                  <a:schemeClr val="tx1"/>
                </a:solidFill>
                <a:latin typeface="+mn-lt"/>
                <a:ea typeface="+mn-ea"/>
                <a:cs typeface="+mn-cs"/>
              </a:defRPr>
            </a:lvl1pPr>
            <a:lvl2pPr marL="457200" algn="l" rtl="0" latinLnBrk="0">
              <a:defRPr sz="1800" kern="1200">
                <a:solidFill>
                  <a:schemeClr val="tx1"/>
                </a:solidFill>
                <a:latin typeface="+mn-lt"/>
                <a:ea typeface="+mn-ea"/>
                <a:cs typeface="+mn-cs"/>
              </a:defRPr>
            </a:lvl2pPr>
            <a:lvl3pPr marL="914400" algn="l" rtl="0" latinLnBrk="0">
              <a:defRPr sz="1800" kern="1200">
                <a:solidFill>
                  <a:schemeClr val="tx1"/>
                </a:solidFill>
                <a:latin typeface="+mn-lt"/>
                <a:ea typeface="+mn-ea"/>
                <a:cs typeface="+mn-cs"/>
              </a:defRPr>
            </a:lvl3pPr>
            <a:lvl4pPr marL="1371600" algn="l" rtl="0" latinLnBrk="0">
              <a:defRPr sz="1800" kern="1200">
                <a:solidFill>
                  <a:schemeClr val="tx1"/>
                </a:solidFill>
                <a:latin typeface="+mn-lt"/>
                <a:ea typeface="+mn-ea"/>
                <a:cs typeface="+mn-cs"/>
              </a:defRPr>
            </a:lvl4pPr>
            <a:lvl5pPr marL="1828800" algn="l" rtl="0" latinLnBrk="0">
              <a:defRPr sz="1800" kern="1200">
                <a:solidFill>
                  <a:schemeClr val="tx1"/>
                </a:solidFill>
                <a:latin typeface="+mn-lt"/>
                <a:ea typeface="+mn-ea"/>
                <a:cs typeface="+mn-cs"/>
              </a:defRPr>
            </a:lvl5pPr>
            <a:lvl6pPr marL="2286000" algn="l" rtl="0" latinLnBrk="0">
              <a:defRPr sz="1800" kern="1200">
                <a:solidFill>
                  <a:schemeClr val="tx1"/>
                </a:solidFill>
                <a:latin typeface="+mn-lt"/>
                <a:ea typeface="+mn-ea"/>
                <a:cs typeface="+mn-cs"/>
              </a:defRPr>
            </a:lvl6pPr>
            <a:lvl7pPr marL="2743200" algn="l" rtl="0" latinLnBrk="0">
              <a:defRPr sz="1800" kern="1200">
                <a:solidFill>
                  <a:schemeClr val="tx1"/>
                </a:solidFill>
                <a:latin typeface="+mn-lt"/>
                <a:ea typeface="+mn-ea"/>
                <a:cs typeface="+mn-cs"/>
              </a:defRPr>
            </a:lvl7pPr>
            <a:lvl8pPr marL="3200400" algn="l" rtl="0" latinLnBrk="0">
              <a:defRPr sz="1800" kern="1200">
                <a:solidFill>
                  <a:schemeClr val="tx1"/>
                </a:solidFill>
                <a:latin typeface="+mn-lt"/>
                <a:ea typeface="+mn-ea"/>
                <a:cs typeface="+mn-cs"/>
              </a:defRPr>
            </a:lvl8pPr>
            <a:lvl9pPr marL="3657600" algn="l" rtl="0" latinLnBrk="0">
              <a:defRPr sz="1800" kern="1200">
                <a:solidFill>
                  <a:schemeClr val="tx1"/>
                </a:solidFill>
                <a:latin typeface="+mn-lt"/>
                <a:ea typeface="+mn-ea"/>
                <a:cs typeface="+mn-cs"/>
              </a:defRPr>
            </a:lvl9pPr>
            <a:extLst/>
          </a:lstStyle>
          <a:p>
            <a:pPr algn="r"/>
            <a:r>
              <a:rPr lang="en-US" dirty="0" smtClean="0">
                <a:solidFill>
                  <a:prstClr val="black"/>
                </a:solidFill>
              </a:rPr>
              <a:t>As Of Date: </a:t>
            </a:r>
            <a:fld id="{CCD717AA-EA39-47F3-8A0A-15B3575EDB53}" type="datetime1">
              <a:rPr lang="en-US" smtClean="0">
                <a:solidFill>
                  <a:prstClr val="black"/>
                </a:solidFill>
              </a:rPr>
              <a:pPr algn="r"/>
              <a:t>3/19/2018</a:t>
            </a:fld>
            <a:endParaRPr lang="en-US" dirty="0">
              <a:solidFill>
                <a:prstClr val="black"/>
              </a:solidFill>
            </a:endParaRPr>
          </a:p>
        </p:txBody>
      </p:sp>
      <p:pic>
        <p:nvPicPr>
          <p:cNvPr id="1026" name="Picture 2" descr="C:\Users\Trader\Dropbox\Magic Briefcase\Operations\ETF\Operations\Logo Art\Alpha Architect\Alpha Architect_Final Files_03052014\Logo_1\Other Files\Alpha Architect_Final_72.png"/>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98610" y="5861425"/>
            <a:ext cx="1535205" cy="1023470"/>
          </a:xfrm>
          <a:prstGeom prst="rect">
            <a:avLst/>
          </a:prstGeom>
          <a:noFill/>
          <a:extLst>
            <a:ext uri="{909E8E84-426E-40DD-AFC4-6F175D3DCCD1}">
              <a14:hiddenFill xmlns:a14="http://schemas.microsoft.com/office/drawing/2010/main">
                <a:solidFill>
                  <a:srgbClr val="FFFFFF"/>
                </a:solidFill>
              </a14:hiddenFill>
            </a:ext>
          </a:extLst>
        </p:spPr>
      </p:pic>
      <p:sp>
        <p:nvSpPr>
          <p:cNvPr id="11" name="Text Placeholder 17"/>
          <p:cNvSpPr>
            <a:spLocks noGrp="1"/>
          </p:cNvSpPr>
          <p:nvPr>
            <p:ph type="body" sz="quarter" idx="19" hasCustomPrompt="1"/>
          </p:nvPr>
        </p:nvSpPr>
        <p:spPr>
          <a:xfrm>
            <a:off x="3581400" y="4724400"/>
            <a:ext cx="5410200" cy="1575733"/>
          </a:xfrm>
          <a:prstGeom prst="rect">
            <a:avLst/>
          </a:prstGeom>
        </p:spPr>
        <p:txBody>
          <a:bodyPr anchor="ctr">
            <a:normAutofit/>
          </a:bodyPr>
          <a:lstStyle>
            <a:lvl1pPr marL="0" indent="0" algn="r">
              <a:buFontTx/>
              <a:buNone/>
              <a:defRPr sz="900" b="1" baseline="0"/>
            </a:lvl1pPr>
            <a:lvl2pPr marL="457200" indent="0">
              <a:buFontTx/>
              <a:buNone/>
              <a:defRPr/>
            </a:lvl2pPr>
            <a:lvl3pPr marL="914400" indent="0">
              <a:buFontTx/>
              <a:buNone/>
              <a:defRPr/>
            </a:lvl3pPr>
            <a:lvl4pPr marL="1371600" indent="0">
              <a:buFontTx/>
              <a:buNone/>
              <a:defRPr/>
            </a:lvl4pPr>
            <a:lvl5pPr marL="1828800" indent="0">
              <a:buFontTx/>
              <a:buNone/>
              <a:defRPr/>
            </a:lvl5pPr>
          </a:lstStyle>
          <a:p>
            <a:r>
              <a:rPr lang="en-US" sz="1100" dirty="0" smtClean="0">
                <a:solidFill>
                  <a:schemeClr val="tx1"/>
                </a:solidFill>
              </a:rPr>
              <a:t>Wesley R. Gray, PhD</a:t>
            </a:r>
          </a:p>
          <a:p>
            <a:endParaRPr lang="en-US" sz="1100" dirty="0" smtClean="0"/>
          </a:p>
          <a:p>
            <a:r>
              <a:rPr lang="fr-FR" sz="1100" b="0" dirty="0" smtClean="0">
                <a:solidFill>
                  <a:schemeClr val="accent4">
                    <a:lumMod val="50000"/>
                  </a:schemeClr>
                </a:solidFill>
              </a:rPr>
              <a:t>T: +1.215.882.9983</a:t>
            </a:r>
          </a:p>
          <a:p>
            <a:r>
              <a:rPr lang="fr-FR" sz="1100" b="0" dirty="0" smtClean="0">
                <a:solidFill>
                  <a:schemeClr val="accent4">
                    <a:lumMod val="50000"/>
                  </a:schemeClr>
                </a:solidFill>
              </a:rPr>
              <a:t>F: +1.216.245.3686</a:t>
            </a:r>
          </a:p>
          <a:p>
            <a:r>
              <a:rPr lang="fr-FR" sz="1100" b="0" dirty="0" smtClean="0">
                <a:solidFill>
                  <a:schemeClr val="accent4">
                    <a:lumMod val="50000"/>
                  </a:schemeClr>
                </a:solidFill>
              </a:rPr>
              <a:t>ir@alphaarchitect.com</a:t>
            </a:r>
          </a:p>
          <a:p>
            <a:r>
              <a:rPr lang="fr-FR" sz="1100" b="0" dirty="0" smtClean="0">
                <a:solidFill>
                  <a:schemeClr val="accent4">
                    <a:lumMod val="50000"/>
                  </a:schemeClr>
                </a:solidFill>
              </a:rPr>
              <a:t>213 </a:t>
            </a:r>
            <a:r>
              <a:rPr lang="fr-FR" sz="1100" b="0" dirty="0" err="1" smtClean="0">
                <a:solidFill>
                  <a:schemeClr val="accent4">
                    <a:lumMod val="50000"/>
                  </a:schemeClr>
                </a:solidFill>
              </a:rPr>
              <a:t>Foxcroft</a:t>
            </a:r>
            <a:r>
              <a:rPr lang="fr-FR" sz="1100" b="0" dirty="0" smtClean="0">
                <a:solidFill>
                  <a:schemeClr val="accent4">
                    <a:lumMod val="50000"/>
                  </a:schemeClr>
                </a:solidFill>
              </a:rPr>
              <a:t> Road</a:t>
            </a:r>
          </a:p>
          <a:p>
            <a:r>
              <a:rPr lang="fr-FR" sz="1100" b="0" dirty="0" err="1" smtClean="0">
                <a:solidFill>
                  <a:schemeClr val="accent4">
                    <a:lumMod val="50000"/>
                  </a:schemeClr>
                </a:solidFill>
              </a:rPr>
              <a:t>Broomall</a:t>
            </a:r>
            <a:r>
              <a:rPr lang="fr-FR" sz="1100" b="0" dirty="0" smtClean="0">
                <a:solidFill>
                  <a:schemeClr val="accent4">
                    <a:lumMod val="50000"/>
                  </a:schemeClr>
                </a:solidFill>
              </a:rPr>
              <a:t>, PA 19008</a:t>
            </a:r>
          </a:p>
        </p:txBody>
      </p:sp>
    </p:spTree>
    <p:extLst>
      <p:ext uri="{BB962C8B-B14F-4D97-AF65-F5344CB8AC3E}">
        <p14:creationId xmlns:p14="http://schemas.microsoft.com/office/powerpoint/2010/main" val="2519713684"/>
      </p:ext>
    </p:extLst>
  </p:cSld>
  <p:clrMapOvr>
    <a:masterClrMapping/>
  </p:clrMapOvr>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preserve="1" userDrawn="1">
  <p:cSld name="Section Header">
    <p:bg>
      <p:bgPr>
        <a:blipFill dpi="0" rotWithShape="1">
          <a:blip r:embed="rId2">
            <a:lum/>
          </a:blip>
          <a:srcRect/>
          <a:stretch>
            <a:fillRect l="-85000" r="-85000"/>
          </a:stretch>
        </a:blipFill>
        <a:effectLst/>
      </p:bgPr>
    </p:bg>
    <p:spTree>
      <p:nvGrpSpPr>
        <p:cNvPr id="1" name=""/>
        <p:cNvGrpSpPr/>
        <p:nvPr/>
      </p:nvGrpSpPr>
      <p:grpSpPr>
        <a:xfrm>
          <a:off x="0" y="0"/>
          <a:ext cx="0" cy="0"/>
          <a:chOff x="0" y="0"/>
          <a:chExt cx="0" cy="0"/>
        </a:xfrm>
      </p:grpSpPr>
      <p:sp>
        <p:nvSpPr>
          <p:cNvPr id="9" name="Rectangle 8"/>
          <p:cNvSpPr/>
          <p:nvPr userDrawn="1"/>
        </p:nvSpPr>
        <p:spPr>
          <a:xfrm>
            <a:off x="0" y="3251488"/>
            <a:ext cx="9144000" cy="609600"/>
          </a:xfrm>
          <a:prstGeom prst="rect">
            <a:avLst/>
          </a:prstGeom>
          <a:solidFill>
            <a:schemeClr val="accent6">
              <a:shade val="75000"/>
            </a:schemeClr>
          </a:solidFill>
          <a:ln w="25400" cap="rnd" cmpd="sng" algn="ctr">
            <a:noFill/>
            <a:prstDash val="solid"/>
          </a:ln>
          <a:effectLst/>
        </p:spPr>
        <p:style>
          <a:lnRef idx="2">
            <a:schemeClr val="accent6"/>
          </a:lnRef>
          <a:fillRef idx="1">
            <a:schemeClr val="lt1"/>
          </a:fillRef>
          <a:effectRef idx="0">
            <a:schemeClr val="accent6"/>
          </a:effectRef>
          <a:fontRef idx="minor">
            <a:schemeClr val="dk1"/>
          </a:fontRef>
        </p:style>
        <p:txBody>
          <a:bodyPr anchor="ctr"/>
          <a:lstStyle>
            <a:extLst/>
          </a:lstStyle>
          <a:p>
            <a:pPr algn="ctr"/>
            <a:endParaRPr lang="en-US" dirty="0">
              <a:solidFill>
                <a:prstClr val="black"/>
              </a:solidFill>
            </a:endParaRPr>
          </a:p>
        </p:txBody>
      </p:sp>
      <p:sp>
        <p:nvSpPr>
          <p:cNvPr id="14" name="Title 13"/>
          <p:cNvSpPr>
            <a:spLocks noGrp="1"/>
          </p:cNvSpPr>
          <p:nvPr>
            <p:ph type="ctrTitle" hasCustomPrompt="1"/>
          </p:nvPr>
        </p:nvSpPr>
        <p:spPr>
          <a:xfrm>
            <a:off x="0" y="3267635"/>
            <a:ext cx="9144000" cy="584488"/>
          </a:xfrm>
          <a:prstGeom prst="rect">
            <a:avLst/>
          </a:prstGeom>
          <a:noFill/>
        </p:spPr>
        <p:txBody>
          <a:bodyPr vert="horz" anchor="ctr"/>
          <a:lstStyle>
            <a:lvl1pPr algn="l">
              <a:defRPr sz="2000" b="0" cap="all" spc="150" baseline="0">
                <a:solidFill>
                  <a:schemeClr val="bg1"/>
                </a:solidFill>
              </a:defRPr>
            </a:lvl1pPr>
            <a:extLst/>
          </a:lstStyle>
          <a:p>
            <a:r>
              <a:rPr lang="en-US" dirty="0" smtClean="0"/>
              <a:t>Title</a:t>
            </a:r>
            <a:endParaRPr lang="en-US" dirty="0"/>
          </a:p>
        </p:txBody>
      </p:sp>
      <p:sp>
        <p:nvSpPr>
          <p:cNvPr id="11" name="Rectangle 10"/>
          <p:cNvSpPr/>
          <p:nvPr userDrawn="1"/>
        </p:nvSpPr>
        <p:spPr>
          <a:xfrm>
            <a:off x="0" y="3858768"/>
            <a:ext cx="9144000" cy="27432"/>
          </a:xfrm>
          <a:prstGeom prst="rect">
            <a:avLst/>
          </a:prstGeom>
          <a:solidFill>
            <a:srgbClr val="198DC7"/>
          </a:solidFill>
          <a:ln w="25400" cap="rnd" cmpd="sng" algn="ctr">
            <a:noFill/>
            <a:prstDash val="solid"/>
          </a:ln>
        </p:spPr>
        <p:style>
          <a:lnRef idx="2">
            <a:schemeClr val="accent6"/>
          </a:lnRef>
          <a:fillRef idx="1">
            <a:schemeClr val="lt1"/>
          </a:fillRef>
          <a:effectRef idx="0">
            <a:schemeClr val="accent6"/>
          </a:effectRef>
          <a:fontRef idx="minor">
            <a:schemeClr val="dk1"/>
          </a:fontRef>
        </p:style>
        <p:txBody>
          <a:bodyPr anchor="ctr"/>
          <a:lstStyle>
            <a:extLst/>
          </a:lstStyle>
          <a:p>
            <a:pPr algn="ctr"/>
            <a:endParaRPr lang="en-US" dirty="0">
              <a:solidFill>
                <a:prstClr val="black"/>
              </a:solidFill>
            </a:endParaRPr>
          </a:p>
        </p:txBody>
      </p:sp>
      <p:sp>
        <p:nvSpPr>
          <p:cNvPr id="7" name="Text Placeholder 6"/>
          <p:cNvSpPr>
            <a:spLocks noGrp="1"/>
          </p:cNvSpPr>
          <p:nvPr>
            <p:ph type="body" sz="quarter" idx="13"/>
          </p:nvPr>
        </p:nvSpPr>
        <p:spPr>
          <a:xfrm>
            <a:off x="1676400" y="3962400"/>
            <a:ext cx="7010400" cy="2438400"/>
          </a:xfrm>
          <a:prstGeom prst="rect">
            <a:avLst/>
          </a:prstGeom>
        </p:spPr>
        <p:txBody>
          <a:bodyPr/>
          <a:lstStyle>
            <a:lvl1pPr algn="just">
              <a:defRPr/>
            </a:lvl1pPr>
            <a:lvl2pPr algn="just">
              <a:defRPr/>
            </a:lvl2pPr>
            <a:lvl3pPr algn="just">
              <a:defRPr/>
            </a:lvl3pPr>
            <a:lvl4pPr algn="just">
              <a:defRPr/>
            </a:lvl4pPr>
            <a:lvl5pPr algn="just">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8" name="Rectangle 6"/>
          <p:cNvSpPr>
            <a:spLocks noGrp="1"/>
          </p:cNvSpPr>
          <p:nvPr>
            <p:ph type="sldNum" sz="quarter" idx="4"/>
          </p:nvPr>
        </p:nvSpPr>
        <p:spPr>
          <a:xfrm>
            <a:off x="7924800" y="6469898"/>
            <a:ext cx="990600" cy="304800"/>
          </a:xfrm>
          <a:prstGeom prst="rect">
            <a:avLst/>
          </a:prstGeom>
        </p:spPr>
        <p:txBody>
          <a:bodyPr vert="horz" anchor="ctr"/>
          <a:lstStyle>
            <a:lvl1pPr algn="r">
              <a:defRPr sz="1000"/>
            </a:lvl1pPr>
            <a:extLst/>
          </a:lstStyle>
          <a:p>
            <a:fld id="{256D3EEF-DE4E-429D-8EC4-DDC531AFF587}" type="slidenum">
              <a:rPr lang="en-US" smtClean="0">
                <a:solidFill>
                  <a:prstClr val="black"/>
                </a:solidFill>
              </a:rPr>
              <a:pPr/>
              <a:t>‹#›</a:t>
            </a:fld>
            <a:endParaRPr lang="en-US" dirty="0">
              <a:solidFill>
                <a:prstClr val="black"/>
              </a:solidFill>
            </a:endParaRPr>
          </a:p>
        </p:txBody>
      </p:sp>
      <p:sp>
        <p:nvSpPr>
          <p:cNvPr id="30" name="Text Placeholder 17"/>
          <p:cNvSpPr>
            <a:spLocks noGrp="1"/>
          </p:cNvSpPr>
          <p:nvPr>
            <p:ph type="body" sz="quarter" idx="19" hasCustomPrompt="1"/>
          </p:nvPr>
        </p:nvSpPr>
        <p:spPr>
          <a:xfrm>
            <a:off x="1866900" y="6539755"/>
            <a:ext cx="5410200" cy="304800"/>
          </a:xfrm>
          <a:prstGeom prst="rect">
            <a:avLst/>
          </a:prstGeom>
        </p:spPr>
        <p:txBody>
          <a:bodyPr anchor="ctr">
            <a:normAutofit/>
          </a:bodyPr>
          <a:lstStyle>
            <a:lvl1pPr marL="0" indent="0" algn="ctr">
              <a:buFontTx/>
              <a:buNone/>
              <a:defRPr sz="900" baseline="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dirty="0" smtClean="0"/>
              <a:t>Source: Alpha Architect, LLC</a:t>
            </a:r>
            <a:endParaRPr lang="en-US" dirty="0"/>
          </a:p>
        </p:txBody>
      </p:sp>
      <p:pic>
        <p:nvPicPr>
          <p:cNvPr id="10" name="Picture 2" descr="C:\Users\Trader\Dropbox\Magic Briefcase\Operations\ETF\Operations\Logo Art\Alpha Architect\Alpha Architect_Final Files_03052014\Logo_1\Other Files\Alpha Architect_Final_72.png"/>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98610" y="5861425"/>
            <a:ext cx="1535205" cy="102347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58142086"/>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preserve="1" userDrawn="1">
  <p:cSld name="1_Section Header">
    <p:bg>
      <p:bgPr>
        <a:blipFill dpi="0" rotWithShape="1">
          <a:blip r:embed="rId2">
            <a:lum/>
          </a:blip>
          <a:srcRect/>
          <a:stretch>
            <a:fillRect l="-85000" r="-85000"/>
          </a:stretch>
        </a:blipFill>
        <a:effectLst/>
      </p:bgPr>
    </p:bg>
    <p:spTree>
      <p:nvGrpSpPr>
        <p:cNvPr id="1" name=""/>
        <p:cNvGrpSpPr/>
        <p:nvPr/>
      </p:nvGrpSpPr>
      <p:grpSpPr>
        <a:xfrm>
          <a:off x="0" y="0"/>
          <a:ext cx="0" cy="0"/>
          <a:chOff x="0" y="0"/>
          <a:chExt cx="0" cy="0"/>
        </a:xfrm>
      </p:grpSpPr>
      <p:sp>
        <p:nvSpPr>
          <p:cNvPr id="14" name="Title 13"/>
          <p:cNvSpPr>
            <a:spLocks noGrp="1"/>
          </p:cNvSpPr>
          <p:nvPr>
            <p:ph type="ctrTitle" hasCustomPrompt="1"/>
          </p:nvPr>
        </p:nvSpPr>
        <p:spPr>
          <a:xfrm>
            <a:off x="1633815" y="3886200"/>
            <a:ext cx="7510185" cy="609600"/>
          </a:xfrm>
          <a:prstGeom prst="rect">
            <a:avLst/>
          </a:prstGeom>
          <a:noFill/>
        </p:spPr>
        <p:txBody>
          <a:bodyPr vert="horz" anchor="ctr"/>
          <a:lstStyle>
            <a:lvl1pPr algn="r">
              <a:defRPr sz="2000" b="0" cap="all" spc="150" baseline="0">
                <a:solidFill>
                  <a:schemeClr val="tx1"/>
                </a:solidFill>
              </a:defRPr>
            </a:lvl1pPr>
            <a:extLst/>
          </a:lstStyle>
          <a:p>
            <a:r>
              <a:rPr lang="en-US" dirty="0" err="1" smtClean="0"/>
              <a:t>SubTitlE</a:t>
            </a:r>
            <a:endParaRPr lang="en-US" dirty="0"/>
          </a:p>
        </p:txBody>
      </p:sp>
      <p:sp>
        <p:nvSpPr>
          <p:cNvPr id="11" name="Rectangle 10"/>
          <p:cNvSpPr/>
          <p:nvPr userDrawn="1"/>
        </p:nvSpPr>
        <p:spPr>
          <a:xfrm>
            <a:off x="0" y="3858768"/>
            <a:ext cx="9144000" cy="27432"/>
          </a:xfrm>
          <a:prstGeom prst="rect">
            <a:avLst/>
          </a:prstGeom>
          <a:solidFill>
            <a:schemeClr val="accent2"/>
          </a:solidFill>
          <a:ln w="25400" cap="rnd" cmpd="sng" algn="ctr">
            <a:noFill/>
            <a:prstDash val="solid"/>
          </a:ln>
        </p:spPr>
        <p:style>
          <a:lnRef idx="2">
            <a:schemeClr val="accent6"/>
          </a:lnRef>
          <a:fillRef idx="1">
            <a:schemeClr val="lt1"/>
          </a:fillRef>
          <a:effectRef idx="0">
            <a:schemeClr val="accent6"/>
          </a:effectRef>
          <a:fontRef idx="minor">
            <a:schemeClr val="dk1"/>
          </a:fontRef>
        </p:style>
        <p:txBody>
          <a:bodyPr anchor="ctr"/>
          <a:lstStyle>
            <a:extLst/>
          </a:lstStyle>
          <a:p>
            <a:pPr algn="ctr"/>
            <a:endParaRPr lang="en-US" dirty="0">
              <a:solidFill>
                <a:prstClr val="black"/>
              </a:solidFill>
            </a:endParaRPr>
          </a:p>
        </p:txBody>
      </p:sp>
      <p:sp>
        <p:nvSpPr>
          <p:cNvPr id="28" name="Rectangle 6"/>
          <p:cNvSpPr>
            <a:spLocks noGrp="1"/>
          </p:cNvSpPr>
          <p:nvPr>
            <p:ph type="sldNum" sz="quarter" idx="4"/>
          </p:nvPr>
        </p:nvSpPr>
        <p:spPr>
          <a:xfrm>
            <a:off x="7924800" y="6469898"/>
            <a:ext cx="990600" cy="304800"/>
          </a:xfrm>
          <a:prstGeom prst="rect">
            <a:avLst/>
          </a:prstGeom>
        </p:spPr>
        <p:txBody>
          <a:bodyPr vert="horz" anchor="ctr"/>
          <a:lstStyle>
            <a:lvl1pPr algn="r">
              <a:defRPr sz="1000"/>
            </a:lvl1pPr>
            <a:extLst/>
          </a:lstStyle>
          <a:p>
            <a:fld id="{256D3EEF-DE4E-429D-8EC4-DDC531AFF587}" type="slidenum">
              <a:rPr lang="en-US" smtClean="0">
                <a:solidFill>
                  <a:prstClr val="black"/>
                </a:solidFill>
              </a:rPr>
              <a:pPr/>
              <a:t>‹#›</a:t>
            </a:fld>
            <a:endParaRPr lang="en-US" dirty="0">
              <a:solidFill>
                <a:prstClr val="black"/>
              </a:solidFill>
            </a:endParaRPr>
          </a:p>
        </p:txBody>
      </p:sp>
      <p:sp>
        <p:nvSpPr>
          <p:cNvPr id="30" name="Text Placeholder 17"/>
          <p:cNvSpPr>
            <a:spLocks noGrp="1"/>
          </p:cNvSpPr>
          <p:nvPr>
            <p:ph type="body" sz="quarter" idx="19" hasCustomPrompt="1"/>
          </p:nvPr>
        </p:nvSpPr>
        <p:spPr>
          <a:xfrm>
            <a:off x="1866900" y="6539755"/>
            <a:ext cx="5410200" cy="304800"/>
          </a:xfrm>
          <a:prstGeom prst="rect">
            <a:avLst/>
          </a:prstGeom>
        </p:spPr>
        <p:txBody>
          <a:bodyPr anchor="ctr">
            <a:normAutofit/>
          </a:bodyPr>
          <a:lstStyle>
            <a:lvl1pPr marL="0" indent="0" algn="ctr">
              <a:buFontTx/>
              <a:buNone/>
              <a:defRPr sz="900" baseline="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dirty="0" smtClean="0"/>
              <a:t>Source: Alpha Architect, LLC</a:t>
            </a:r>
            <a:endParaRPr lang="en-US" dirty="0"/>
          </a:p>
        </p:txBody>
      </p:sp>
      <p:pic>
        <p:nvPicPr>
          <p:cNvPr id="7" name="Picture 2" descr="C:\Users\Trader\Dropbox\Magic Briefcase\Operations\ETF\Operations\Logo Art\Alpha Architect\Alpha Architect_Final Files_03052014\Logo_1\Other Files\Alpha Architect_Final_72.png"/>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98610" y="5861425"/>
            <a:ext cx="1535205" cy="1023470"/>
          </a:xfrm>
          <a:prstGeom prst="rect">
            <a:avLst/>
          </a:prstGeom>
          <a:noFill/>
          <a:extLst>
            <a:ext uri="{909E8E84-426E-40DD-AFC4-6F175D3DCCD1}">
              <a14:hiddenFill xmlns:a14="http://schemas.microsoft.com/office/drawing/2010/main">
                <a:solidFill>
                  <a:srgbClr val="FFFFFF"/>
                </a:solidFill>
              </a14:hiddenFill>
            </a:ext>
          </a:extLst>
        </p:spPr>
      </p:pic>
      <p:sp>
        <p:nvSpPr>
          <p:cNvPr id="8" name="Text Placeholder 6"/>
          <p:cNvSpPr>
            <a:spLocks noGrp="1"/>
          </p:cNvSpPr>
          <p:nvPr>
            <p:ph type="body" sz="quarter" idx="13"/>
          </p:nvPr>
        </p:nvSpPr>
        <p:spPr>
          <a:xfrm>
            <a:off x="1676400" y="4572000"/>
            <a:ext cx="7467600" cy="1828800"/>
          </a:xfrm>
          <a:prstGeom prst="rect">
            <a:avLst/>
          </a:prstGeom>
        </p:spPr>
        <p:txBody>
          <a:bodyPr/>
          <a:lstStyle>
            <a:lvl1pPr algn="just">
              <a:defRPr/>
            </a:lvl1pPr>
            <a:lvl2pPr algn="just">
              <a:defRPr/>
            </a:lvl2pPr>
            <a:lvl3pPr algn="just">
              <a:defRPr/>
            </a:lvl3pPr>
            <a:lvl4pPr algn="just">
              <a:defRPr/>
            </a:lvl4pPr>
            <a:lvl5pPr algn="just">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166560401"/>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1_Heading Only">
    <p:spTree>
      <p:nvGrpSpPr>
        <p:cNvPr id="1" name=""/>
        <p:cNvGrpSpPr/>
        <p:nvPr/>
      </p:nvGrpSpPr>
      <p:grpSpPr>
        <a:xfrm>
          <a:off x="0" y="0"/>
          <a:ext cx="0" cy="0"/>
          <a:chOff x="0" y="0"/>
          <a:chExt cx="0" cy="0"/>
        </a:xfrm>
      </p:grpSpPr>
      <p:sp>
        <p:nvSpPr>
          <p:cNvPr id="19" name="Rectangle 8"/>
          <p:cNvSpPr>
            <a:spLocks noGrp="1"/>
          </p:cNvSpPr>
          <p:nvPr>
            <p:ph type="body" sz="quarter" idx="13" hasCustomPrompt="1"/>
          </p:nvPr>
        </p:nvSpPr>
        <p:spPr>
          <a:xfrm>
            <a:off x="304800" y="381000"/>
            <a:ext cx="8622792" cy="228600"/>
          </a:xfrm>
          <a:prstGeom prst="rect">
            <a:avLst/>
          </a:prstGeom>
          <a:solidFill>
            <a:schemeClr val="accent6">
              <a:shade val="75000"/>
            </a:schemeClr>
          </a:solidFill>
        </p:spPr>
        <p:txBody>
          <a:bodyPr/>
          <a:lstStyle>
            <a:lvl1pPr marL="0" indent="0">
              <a:buFontTx/>
              <a:buNone/>
              <a:defRPr b="1">
                <a:solidFill>
                  <a:schemeClr val="bg1"/>
                </a:solidFill>
              </a:defRPr>
            </a:lvl1pPr>
            <a:extLst/>
          </a:lstStyle>
          <a:p>
            <a:pPr lvl="0"/>
            <a:r>
              <a:rPr lang="en-US" dirty="0" smtClean="0"/>
              <a:t>Click to add heading</a:t>
            </a:r>
            <a:endParaRPr lang="en-US" dirty="0"/>
          </a:p>
        </p:txBody>
      </p:sp>
      <p:sp>
        <p:nvSpPr>
          <p:cNvPr id="10" name="Rectangle 11"/>
          <p:cNvSpPr>
            <a:spLocks noGrp="1"/>
          </p:cNvSpPr>
          <p:nvPr>
            <p:ph sz="quarter" idx="17"/>
          </p:nvPr>
        </p:nvSpPr>
        <p:spPr>
          <a:xfrm>
            <a:off x="301573" y="609600"/>
            <a:ext cx="8622792" cy="5360895"/>
          </a:xfrm>
          <a:prstGeom prst="rect">
            <a:avLst/>
          </a:prstGeom>
        </p:spPr>
        <p:txBody>
          <a:bodyPr/>
          <a:lstStyle>
            <a:lvl1pPr algn="just">
              <a:defRPr/>
            </a:lvl1pPr>
            <a:lvl2pPr algn="just">
              <a:defRPr/>
            </a:lvl2pPr>
            <a:lvl3pPr algn="just">
              <a:defRPr/>
            </a:lvl3pPr>
            <a:lvl4pPr algn="just">
              <a:defRPr/>
            </a:lvl4pPr>
            <a:lvl5pPr algn="just">
              <a:defRPr/>
            </a:lvl5pPr>
            <a:extLst/>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3" name="Rectangle 12"/>
          <p:cNvSpPr/>
          <p:nvPr userDrawn="1"/>
        </p:nvSpPr>
        <p:spPr>
          <a:xfrm>
            <a:off x="8686800" y="6611779"/>
            <a:ext cx="404278" cy="246221"/>
          </a:xfrm>
          <a:prstGeom prst="rect">
            <a:avLst/>
          </a:prstGeom>
        </p:spPr>
        <p:txBody>
          <a:bodyPr wrap="none">
            <a:spAutoFit/>
          </a:bodyPr>
          <a:lstStyle/>
          <a:p>
            <a:fld id="{256D3EEF-DE4E-429D-8EC4-DDC531AFF587}" type="slidenum">
              <a:rPr lang="en-US" sz="1000">
                <a:solidFill>
                  <a:prstClr val="black"/>
                </a:solidFill>
              </a:rPr>
              <a:pPr/>
              <a:t>‹#›</a:t>
            </a:fld>
            <a:endParaRPr lang="en-US" sz="1000" dirty="0">
              <a:solidFill>
                <a:prstClr val="black"/>
              </a:solidFill>
            </a:endParaRPr>
          </a:p>
        </p:txBody>
      </p:sp>
      <p:sp>
        <p:nvSpPr>
          <p:cNvPr id="22" name="Text Placeholder 17"/>
          <p:cNvSpPr>
            <a:spLocks noGrp="1"/>
          </p:cNvSpPr>
          <p:nvPr>
            <p:ph type="body" sz="quarter" idx="19" hasCustomPrompt="1"/>
          </p:nvPr>
        </p:nvSpPr>
        <p:spPr>
          <a:xfrm>
            <a:off x="1866900" y="6539755"/>
            <a:ext cx="5410200" cy="304800"/>
          </a:xfrm>
          <a:prstGeom prst="rect">
            <a:avLst/>
          </a:prstGeom>
        </p:spPr>
        <p:txBody>
          <a:bodyPr anchor="ctr">
            <a:normAutofit/>
          </a:bodyPr>
          <a:lstStyle>
            <a:lvl1pPr marL="0" indent="0" algn="ctr">
              <a:buFontTx/>
              <a:buNone/>
              <a:defRPr sz="900" baseline="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dirty="0" smtClean="0"/>
              <a:t>Source: Alpha Architect, LLC</a:t>
            </a:r>
            <a:endParaRPr lang="en-US" dirty="0"/>
          </a:p>
        </p:txBody>
      </p:sp>
    </p:spTree>
    <p:extLst>
      <p:ext uri="{BB962C8B-B14F-4D97-AF65-F5344CB8AC3E}">
        <p14:creationId xmlns:p14="http://schemas.microsoft.com/office/powerpoint/2010/main" val="150304976"/>
      </p:ext>
    </p:extLst>
  </p:cSld>
  <p:clrMapOvr>
    <a:masterClrMapping/>
  </p:clrMapOvr>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1_3-Up: 1 Left, 2 Right">
    <p:spTree>
      <p:nvGrpSpPr>
        <p:cNvPr id="1" name=""/>
        <p:cNvGrpSpPr/>
        <p:nvPr/>
      </p:nvGrpSpPr>
      <p:grpSpPr>
        <a:xfrm>
          <a:off x="0" y="0"/>
          <a:ext cx="0" cy="0"/>
          <a:chOff x="0" y="0"/>
          <a:chExt cx="0" cy="0"/>
        </a:xfrm>
      </p:grpSpPr>
      <p:sp>
        <p:nvSpPr>
          <p:cNvPr id="28" name="Rectangle 27"/>
          <p:cNvSpPr/>
          <p:nvPr userDrawn="1"/>
        </p:nvSpPr>
        <p:spPr>
          <a:xfrm>
            <a:off x="8686800" y="6611779"/>
            <a:ext cx="404278" cy="246221"/>
          </a:xfrm>
          <a:prstGeom prst="rect">
            <a:avLst/>
          </a:prstGeom>
        </p:spPr>
        <p:txBody>
          <a:bodyPr wrap="none">
            <a:spAutoFit/>
          </a:bodyPr>
          <a:lstStyle/>
          <a:p>
            <a:fld id="{256D3EEF-DE4E-429D-8EC4-DDC531AFF587}" type="slidenum">
              <a:rPr lang="en-US" sz="1000">
                <a:solidFill>
                  <a:prstClr val="black"/>
                </a:solidFill>
              </a:rPr>
              <a:pPr/>
              <a:t>‹#›</a:t>
            </a:fld>
            <a:endParaRPr lang="en-US" sz="1000" dirty="0">
              <a:solidFill>
                <a:prstClr val="black"/>
              </a:solidFill>
            </a:endParaRPr>
          </a:p>
        </p:txBody>
      </p:sp>
      <p:sp>
        <p:nvSpPr>
          <p:cNvPr id="30" name="Text Placeholder 17"/>
          <p:cNvSpPr>
            <a:spLocks noGrp="1"/>
          </p:cNvSpPr>
          <p:nvPr>
            <p:ph type="body" sz="quarter" idx="19" hasCustomPrompt="1"/>
          </p:nvPr>
        </p:nvSpPr>
        <p:spPr>
          <a:xfrm>
            <a:off x="1866900" y="6539755"/>
            <a:ext cx="5410200" cy="304800"/>
          </a:xfrm>
          <a:prstGeom prst="rect">
            <a:avLst/>
          </a:prstGeom>
        </p:spPr>
        <p:txBody>
          <a:bodyPr anchor="ctr">
            <a:normAutofit/>
          </a:bodyPr>
          <a:lstStyle>
            <a:lvl1pPr marL="0" indent="0" algn="ctr">
              <a:buFontTx/>
              <a:buNone/>
              <a:defRPr sz="900" baseline="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dirty="0" smtClean="0"/>
              <a:t>Source: Alpha Architect, LLC</a:t>
            </a:r>
            <a:endParaRPr lang="en-US" dirty="0"/>
          </a:p>
        </p:txBody>
      </p:sp>
      <p:sp>
        <p:nvSpPr>
          <p:cNvPr id="5" name="TextBox 4"/>
          <p:cNvSpPr txBox="1"/>
          <p:nvPr userDrawn="1"/>
        </p:nvSpPr>
        <p:spPr>
          <a:xfrm>
            <a:off x="1524000" y="5943600"/>
            <a:ext cx="7162800" cy="646331"/>
          </a:xfrm>
          <a:prstGeom prst="rect">
            <a:avLst/>
          </a:prstGeom>
          <a:noFill/>
        </p:spPr>
        <p:txBody>
          <a:bodyPr wrap="square" rtlCol="0">
            <a:spAutoFit/>
          </a:bodyPr>
          <a:lstStyle/>
          <a:p>
            <a:pPr algn="just">
              <a:defRPr/>
            </a:pPr>
            <a:r>
              <a:rPr lang="en-US" sz="900" dirty="0">
                <a:solidFill>
                  <a:prstClr val="black"/>
                </a:solidFill>
              </a:rPr>
              <a:t>*The results are hypothetical results and are NOT an indicator of future results and do NOT represent returns that any investor actually attained. Please see disclosures for additional information. Additional information regarding the construction of these results is available upon request. Indexes are unmanaged, do not reflect management or trading fees, and one cannot invest directly in an index.</a:t>
            </a:r>
            <a:endParaRPr lang="en-US" sz="900" dirty="0">
              <a:solidFill>
                <a:prstClr val="black"/>
              </a:solidFill>
            </a:endParaRPr>
          </a:p>
        </p:txBody>
      </p:sp>
    </p:spTree>
    <p:extLst>
      <p:ext uri="{BB962C8B-B14F-4D97-AF65-F5344CB8AC3E}">
        <p14:creationId xmlns:p14="http://schemas.microsoft.com/office/powerpoint/2010/main" val="2796731973"/>
      </p:ext>
    </p:extLst>
  </p:cSld>
  <p:clrMapOvr>
    <a:masterClrMapping/>
  </p:clrMapOvr>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3-Up: 1 Left, 2 Right">
    <p:spTree>
      <p:nvGrpSpPr>
        <p:cNvPr id="1" name=""/>
        <p:cNvGrpSpPr/>
        <p:nvPr/>
      </p:nvGrpSpPr>
      <p:grpSpPr>
        <a:xfrm>
          <a:off x="0" y="0"/>
          <a:ext cx="0" cy="0"/>
          <a:chOff x="0" y="0"/>
          <a:chExt cx="0" cy="0"/>
        </a:xfrm>
      </p:grpSpPr>
      <p:sp>
        <p:nvSpPr>
          <p:cNvPr id="28" name="Rectangle 27"/>
          <p:cNvSpPr/>
          <p:nvPr userDrawn="1"/>
        </p:nvSpPr>
        <p:spPr>
          <a:xfrm>
            <a:off x="8686800" y="6611779"/>
            <a:ext cx="404278" cy="246221"/>
          </a:xfrm>
          <a:prstGeom prst="rect">
            <a:avLst/>
          </a:prstGeom>
        </p:spPr>
        <p:txBody>
          <a:bodyPr wrap="none">
            <a:spAutoFit/>
          </a:bodyPr>
          <a:lstStyle/>
          <a:p>
            <a:fld id="{256D3EEF-DE4E-429D-8EC4-DDC531AFF587}" type="slidenum">
              <a:rPr lang="en-US" sz="1000">
                <a:solidFill>
                  <a:prstClr val="black"/>
                </a:solidFill>
              </a:rPr>
              <a:pPr/>
              <a:t>‹#›</a:t>
            </a:fld>
            <a:endParaRPr lang="en-US" sz="1000" dirty="0">
              <a:solidFill>
                <a:prstClr val="black"/>
              </a:solidFill>
            </a:endParaRPr>
          </a:p>
        </p:txBody>
      </p:sp>
      <p:sp>
        <p:nvSpPr>
          <p:cNvPr id="30" name="Text Placeholder 17"/>
          <p:cNvSpPr>
            <a:spLocks noGrp="1"/>
          </p:cNvSpPr>
          <p:nvPr>
            <p:ph type="body" sz="quarter" idx="19" hasCustomPrompt="1"/>
          </p:nvPr>
        </p:nvSpPr>
        <p:spPr>
          <a:xfrm>
            <a:off x="1866900" y="6539755"/>
            <a:ext cx="5410200" cy="304800"/>
          </a:xfrm>
          <a:prstGeom prst="rect">
            <a:avLst/>
          </a:prstGeom>
        </p:spPr>
        <p:txBody>
          <a:bodyPr anchor="ctr">
            <a:normAutofit/>
          </a:bodyPr>
          <a:lstStyle>
            <a:lvl1pPr marL="0" indent="0" algn="ctr">
              <a:buFontTx/>
              <a:buNone/>
              <a:defRPr sz="900" baseline="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dirty="0" smtClean="0"/>
              <a:t>Source: Alpha Architect, LLC</a:t>
            </a:r>
            <a:endParaRPr lang="en-US" dirty="0"/>
          </a:p>
        </p:txBody>
      </p:sp>
    </p:spTree>
    <p:extLst>
      <p:ext uri="{BB962C8B-B14F-4D97-AF65-F5344CB8AC3E}">
        <p14:creationId xmlns:p14="http://schemas.microsoft.com/office/powerpoint/2010/main" val="3997417759"/>
      </p:ext>
    </p:extLst>
  </p:cSld>
  <p:clrMapOvr>
    <a:masterClrMapping/>
  </p:clrMapOvr>
  <p:timing>
    <p:tnLst>
      <p:par>
        <p:cTn id="1" dur="indefinite" restart="never" nodeType="tmRoot"/>
      </p:par>
    </p:tn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Heading Only">
    <p:spTree>
      <p:nvGrpSpPr>
        <p:cNvPr id="1" name=""/>
        <p:cNvGrpSpPr/>
        <p:nvPr/>
      </p:nvGrpSpPr>
      <p:grpSpPr>
        <a:xfrm>
          <a:off x="0" y="0"/>
          <a:ext cx="0" cy="0"/>
          <a:chOff x="0" y="0"/>
          <a:chExt cx="0" cy="0"/>
        </a:xfrm>
      </p:grpSpPr>
      <p:sp>
        <p:nvSpPr>
          <p:cNvPr id="19" name="Rectangle 8"/>
          <p:cNvSpPr>
            <a:spLocks noGrp="1"/>
          </p:cNvSpPr>
          <p:nvPr>
            <p:ph type="body" sz="quarter" idx="13" hasCustomPrompt="1"/>
          </p:nvPr>
        </p:nvSpPr>
        <p:spPr>
          <a:xfrm>
            <a:off x="304800" y="381000"/>
            <a:ext cx="8622792" cy="228600"/>
          </a:xfrm>
          <a:prstGeom prst="rect">
            <a:avLst/>
          </a:prstGeom>
          <a:solidFill>
            <a:schemeClr val="accent6">
              <a:shade val="75000"/>
            </a:schemeClr>
          </a:solidFill>
        </p:spPr>
        <p:txBody>
          <a:bodyPr/>
          <a:lstStyle>
            <a:lvl1pPr marL="0" indent="0">
              <a:buFontTx/>
              <a:buNone/>
              <a:defRPr b="1">
                <a:solidFill>
                  <a:schemeClr val="bg1"/>
                </a:solidFill>
              </a:defRPr>
            </a:lvl1pPr>
            <a:extLst/>
          </a:lstStyle>
          <a:p>
            <a:pPr lvl="0"/>
            <a:r>
              <a:rPr lang="en-US" dirty="0" smtClean="0"/>
              <a:t>Click to add heading</a:t>
            </a:r>
            <a:endParaRPr lang="en-US" dirty="0"/>
          </a:p>
        </p:txBody>
      </p:sp>
      <p:sp>
        <p:nvSpPr>
          <p:cNvPr id="10" name="Rectangle 11"/>
          <p:cNvSpPr>
            <a:spLocks noGrp="1"/>
          </p:cNvSpPr>
          <p:nvPr>
            <p:ph sz="quarter" idx="17"/>
          </p:nvPr>
        </p:nvSpPr>
        <p:spPr>
          <a:xfrm>
            <a:off x="301573" y="1335740"/>
            <a:ext cx="8622792" cy="4634755"/>
          </a:xfrm>
          <a:prstGeom prst="rect">
            <a:avLst/>
          </a:prstGeom>
        </p:spPr>
        <p:txBody>
          <a:bodyPr/>
          <a:lstStyle>
            <a:lvl1pPr algn="just">
              <a:defRPr/>
            </a:lvl1pPr>
            <a:lvl2pPr algn="just">
              <a:defRPr/>
            </a:lvl2pPr>
            <a:lvl3pPr algn="just">
              <a:defRPr/>
            </a:lvl3pPr>
            <a:lvl4pPr algn="just">
              <a:defRPr/>
            </a:lvl4pPr>
            <a:lvl5pPr algn="just">
              <a:defRPr/>
            </a:lvl5pPr>
            <a:extLst/>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2" name="Text Placeholder 11"/>
          <p:cNvSpPr>
            <a:spLocks noGrp="1"/>
          </p:cNvSpPr>
          <p:nvPr>
            <p:ph type="body" sz="quarter" idx="18" hasCustomPrompt="1"/>
          </p:nvPr>
        </p:nvSpPr>
        <p:spPr>
          <a:xfrm>
            <a:off x="304800" y="609600"/>
            <a:ext cx="8610600" cy="685800"/>
          </a:xfrm>
          <a:prstGeom prst="rect">
            <a:avLst/>
          </a:prstGeom>
        </p:spPr>
        <p:txBody>
          <a:bodyPr/>
          <a:lstStyle>
            <a:lvl1pPr algn="just">
              <a:defRPr baseline="0"/>
            </a:lvl1pPr>
            <a:lvl2pPr marL="457200" indent="0">
              <a:buNone/>
              <a:defRPr/>
            </a:lvl2pPr>
            <a:lvl3pPr marL="914400" indent="0">
              <a:buNone/>
              <a:defRPr baseline="0"/>
            </a:lvl3pPr>
            <a:lvl5pPr marL="1828800" indent="0">
              <a:buNone/>
              <a:defRPr/>
            </a:lvl5pPr>
          </a:lstStyle>
          <a:p>
            <a:pPr lvl="0"/>
            <a:r>
              <a:rPr lang="en-US" dirty="0" smtClean="0"/>
              <a:t>Point 1</a:t>
            </a:r>
          </a:p>
          <a:p>
            <a:pPr lvl="0"/>
            <a:r>
              <a:rPr lang="en-US" dirty="0" smtClean="0"/>
              <a:t>Point 2</a:t>
            </a:r>
          </a:p>
          <a:p>
            <a:pPr lvl="0"/>
            <a:r>
              <a:rPr lang="en-US" dirty="0" smtClean="0"/>
              <a:t>Point 3</a:t>
            </a:r>
          </a:p>
          <a:p>
            <a:pPr lvl="0"/>
            <a:endParaRPr lang="en-US" dirty="0" smtClean="0"/>
          </a:p>
        </p:txBody>
      </p:sp>
      <p:sp>
        <p:nvSpPr>
          <p:cNvPr id="13" name="Rectangle 12"/>
          <p:cNvSpPr/>
          <p:nvPr userDrawn="1"/>
        </p:nvSpPr>
        <p:spPr>
          <a:xfrm>
            <a:off x="8686800" y="6611779"/>
            <a:ext cx="404278" cy="246221"/>
          </a:xfrm>
          <a:prstGeom prst="rect">
            <a:avLst/>
          </a:prstGeom>
        </p:spPr>
        <p:txBody>
          <a:bodyPr wrap="none">
            <a:spAutoFit/>
          </a:bodyPr>
          <a:lstStyle/>
          <a:p>
            <a:fld id="{256D3EEF-DE4E-429D-8EC4-DDC531AFF587}" type="slidenum">
              <a:rPr lang="en-US" sz="1000">
                <a:solidFill>
                  <a:prstClr val="black"/>
                </a:solidFill>
              </a:rPr>
              <a:pPr/>
              <a:t>‹#›</a:t>
            </a:fld>
            <a:endParaRPr lang="en-US" sz="1000" dirty="0">
              <a:solidFill>
                <a:prstClr val="black"/>
              </a:solidFill>
            </a:endParaRPr>
          </a:p>
        </p:txBody>
      </p:sp>
      <p:sp>
        <p:nvSpPr>
          <p:cNvPr id="22" name="Text Placeholder 17"/>
          <p:cNvSpPr>
            <a:spLocks noGrp="1"/>
          </p:cNvSpPr>
          <p:nvPr>
            <p:ph type="body" sz="quarter" idx="19" hasCustomPrompt="1"/>
          </p:nvPr>
        </p:nvSpPr>
        <p:spPr>
          <a:xfrm>
            <a:off x="1866900" y="6539755"/>
            <a:ext cx="5410200" cy="304800"/>
          </a:xfrm>
          <a:prstGeom prst="rect">
            <a:avLst/>
          </a:prstGeom>
        </p:spPr>
        <p:txBody>
          <a:bodyPr anchor="ctr">
            <a:normAutofit/>
          </a:bodyPr>
          <a:lstStyle>
            <a:lvl1pPr marL="0" indent="0" algn="ctr">
              <a:buFontTx/>
              <a:buNone/>
              <a:defRPr sz="900" baseline="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dirty="0" smtClean="0"/>
              <a:t>Source: Alpha Architect, LLC</a:t>
            </a:r>
            <a:endParaRPr lang="en-US" dirty="0"/>
          </a:p>
        </p:txBody>
      </p:sp>
    </p:spTree>
    <p:extLst>
      <p:ext uri="{BB962C8B-B14F-4D97-AF65-F5344CB8AC3E}">
        <p14:creationId xmlns:p14="http://schemas.microsoft.com/office/powerpoint/2010/main" val="252666911"/>
      </p:ext>
    </p:extLst>
  </p:cSld>
  <p:clrMapOvr>
    <a:masterClrMapping/>
  </p:clrMapOvr>
  <p:timing>
    <p:tnLst>
      <p:par>
        <p:cTn id="1" dur="indefinite" restart="never" nodeType="tmRoot"/>
      </p:par>
    </p:tnLst>
  </p:timing>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2_3-Up: 1 Left, 2 Right">
    <p:spTree>
      <p:nvGrpSpPr>
        <p:cNvPr id="1" name=""/>
        <p:cNvGrpSpPr/>
        <p:nvPr/>
      </p:nvGrpSpPr>
      <p:grpSpPr>
        <a:xfrm>
          <a:off x="0" y="0"/>
          <a:ext cx="0" cy="0"/>
          <a:chOff x="0" y="0"/>
          <a:chExt cx="0" cy="0"/>
        </a:xfrm>
      </p:grpSpPr>
      <p:sp>
        <p:nvSpPr>
          <p:cNvPr id="28" name="Rectangle 27"/>
          <p:cNvSpPr/>
          <p:nvPr userDrawn="1"/>
        </p:nvSpPr>
        <p:spPr>
          <a:xfrm>
            <a:off x="8686800" y="6611782"/>
            <a:ext cx="404278" cy="246221"/>
          </a:xfrm>
          <a:prstGeom prst="rect">
            <a:avLst/>
          </a:prstGeom>
        </p:spPr>
        <p:txBody>
          <a:bodyPr wrap="none">
            <a:spAutoFit/>
          </a:bodyPr>
          <a:lstStyle/>
          <a:p>
            <a:fld id="{256D3EEF-DE4E-429D-8EC4-DDC531AFF587}" type="slidenum">
              <a:rPr lang="en-US" sz="1000">
                <a:solidFill>
                  <a:prstClr val="black"/>
                </a:solidFill>
              </a:rPr>
              <a:pPr/>
              <a:t>‹#›</a:t>
            </a:fld>
            <a:endParaRPr lang="en-US" sz="1000" dirty="0">
              <a:solidFill>
                <a:prstClr val="black"/>
              </a:solidFill>
            </a:endParaRPr>
          </a:p>
        </p:txBody>
      </p:sp>
      <p:sp>
        <p:nvSpPr>
          <p:cNvPr id="30" name="Text Placeholder 17"/>
          <p:cNvSpPr>
            <a:spLocks noGrp="1"/>
          </p:cNvSpPr>
          <p:nvPr>
            <p:ph type="body" sz="quarter" idx="19" hasCustomPrompt="1"/>
          </p:nvPr>
        </p:nvSpPr>
        <p:spPr>
          <a:xfrm>
            <a:off x="1866900" y="6539755"/>
            <a:ext cx="5410200" cy="304800"/>
          </a:xfrm>
          <a:prstGeom prst="rect">
            <a:avLst/>
          </a:prstGeom>
        </p:spPr>
        <p:txBody>
          <a:bodyPr anchor="ctr">
            <a:normAutofit/>
          </a:bodyPr>
          <a:lstStyle>
            <a:lvl1pPr marL="0" indent="0" algn="ctr">
              <a:buFontTx/>
              <a:buNone/>
              <a:defRPr sz="900" baseline="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dirty="0" smtClean="0"/>
              <a:t>Source: Alpha Architect, LLC</a:t>
            </a:r>
            <a:endParaRPr lang="en-US" dirty="0"/>
          </a:p>
        </p:txBody>
      </p:sp>
      <p:pic>
        <p:nvPicPr>
          <p:cNvPr id="4" name="Picture 2" descr="C:\Users\Trader\Dropbox\Magic Briefcase\Operations\ETF\Operations\Logo Art\Alpha Architect\Alpha Architect_Final Files_03052014\Logo_1\Other Files\Alpha Architect_Final_72.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98611" y="5861427"/>
            <a:ext cx="1535205" cy="102347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03911151"/>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57200" y="1447800"/>
            <a:ext cx="7772400" cy="4321175"/>
          </a:xfrm>
        </p:spPr>
        <p:txBody>
          <a:bodyPr anchor="ctr">
            <a:noAutofit/>
          </a:bodyPr>
          <a:lstStyle>
            <a:lvl1pPr algn="l">
              <a:lnSpc>
                <a:spcPct val="100000"/>
              </a:lnSpc>
              <a:defRPr sz="8800" b="0" cap="all" spc="-80" baseline="0">
                <a:solidFill>
                  <a:schemeClr val="tx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228601"/>
            <a:ext cx="7772400" cy="1066800"/>
          </a:xfrm>
        </p:spPr>
        <p:txBody>
          <a:bodyPr anchor="b"/>
          <a:lstStyle>
            <a:lvl1pPr marL="0" indent="0">
              <a:buNone/>
              <a:defRPr sz="2000" b="0" cap="all" spc="12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7" name="Date Placeholder 6"/>
          <p:cNvSpPr>
            <a:spLocks noGrp="1"/>
          </p:cNvSpPr>
          <p:nvPr>
            <p:ph type="dt" sz="half" idx="10"/>
          </p:nvPr>
        </p:nvSpPr>
        <p:spPr>
          <a:xfrm>
            <a:off x="457200" y="6172201"/>
            <a:ext cx="3429000" cy="304800"/>
          </a:xfrm>
          <a:prstGeom prst="rect">
            <a:avLst/>
          </a:prstGeom>
        </p:spPr>
        <p:txBody>
          <a:bodyPr/>
          <a:lstStyle/>
          <a:p>
            <a:fld id="{415486D6-294F-40A8-828E-D8F241FFC3D6}" type="datetimeFigureOut">
              <a:rPr lang="en-US" smtClean="0"/>
              <a:t>3/19/2018</a:t>
            </a:fld>
            <a:endParaRPr lang="en-US"/>
          </a:p>
        </p:txBody>
      </p:sp>
      <p:sp>
        <p:nvSpPr>
          <p:cNvPr id="8" name="Slide Number Placeholder 7"/>
          <p:cNvSpPr>
            <a:spLocks noGrp="1"/>
          </p:cNvSpPr>
          <p:nvPr>
            <p:ph type="sldNum" sz="quarter" idx="11"/>
          </p:nvPr>
        </p:nvSpPr>
        <p:spPr/>
        <p:txBody>
          <a:bodyPr/>
          <a:lstStyle/>
          <a:p>
            <a:fld id="{B9908F8F-E884-47E5-833E-970E2B42ECDD}" type="slidenum">
              <a:rPr lang="en-US" smtClean="0"/>
              <a:t>‹#›</a:t>
            </a:fld>
            <a:endParaRPr lang="en-US"/>
          </a:p>
        </p:txBody>
      </p:sp>
      <p:sp>
        <p:nvSpPr>
          <p:cNvPr id="9" name="Footer Placeholder 8"/>
          <p:cNvSpPr>
            <a:spLocks noGrp="1"/>
          </p:cNvSpPr>
          <p:nvPr>
            <p:ph type="ftr" sz="quarter" idx="12"/>
          </p:nvPr>
        </p:nvSpPr>
        <p:spPr>
          <a:xfrm>
            <a:off x="457200" y="6492875"/>
            <a:ext cx="3429000" cy="283845"/>
          </a:xfrm>
          <a:prstGeom prst="rect">
            <a:avLst/>
          </a:prstGeom>
        </p:spPr>
        <p:txBody>
          <a:bodyPr/>
          <a:lstStyle/>
          <a:p>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63068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9016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a:xfrm>
            <a:off x="457200" y="6172201"/>
            <a:ext cx="3429000" cy="304800"/>
          </a:xfrm>
          <a:prstGeom prst="rect">
            <a:avLst/>
          </a:prstGeom>
        </p:spPr>
        <p:txBody>
          <a:bodyPr/>
          <a:lstStyle/>
          <a:p>
            <a:fld id="{415486D6-294F-40A8-828E-D8F241FFC3D6}" type="datetimeFigureOut">
              <a:rPr lang="en-US" smtClean="0"/>
              <a:t>3/19/2018</a:t>
            </a:fld>
            <a:endParaRPr lang="en-US"/>
          </a:p>
        </p:txBody>
      </p:sp>
      <p:sp>
        <p:nvSpPr>
          <p:cNvPr id="6" name="Footer Placeholder 5"/>
          <p:cNvSpPr>
            <a:spLocks noGrp="1"/>
          </p:cNvSpPr>
          <p:nvPr>
            <p:ph type="ftr" sz="quarter" idx="11"/>
          </p:nvPr>
        </p:nvSpPr>
        <p:spPr>
          <a:xfrm>
            <a:off x="457200" y="6492875"/>
            <a:ext cx="3429000" cy="283845"/>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B9908F8F-E884-47E5-833E-970E2B42ECDD}"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627632" y="1572768"/>
            <a:ext cx="3291840" cy="639762"/>
          </a:xfrm>
        </p:spPr>
        <p:txBody>
          <a:bodyPr anchor="b">
            <a:noAutofit/>
          </a:bodyPr>
          <a:lstStyle>
            <a:lvl1pPr marL="0" indent="0">
              <a:buNone/>
              <a:defRPr sz="1800" b="0" cap="all" spc="100" baseline="0">
                <a:solidFill>
                  <a:schemeClr val="tx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627632"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93208" y="1572768"/>
            <a:ext cx="3291840" cy="639762"/>
          </a:xfrm>
        </p:spPr>
        <p:txBody>
          <a:bodyPr anchor="b">
            <a:noAutofit/>
          </a:bodyPr>
          <a:lstStyle>
            <a:lvl1pPr marL="0" indent="0">
              <a:buNone/>
              <a:defRPr lang="en-US" sz="1800" b="0" kern="1200" cap="all" spc="100" baseline="0" dirty="0" smtClean="0">
                <a:solidFill>
                  <a:schemeClr val="tx1"/>
                </a:solidFill>
                <a:latin typeface="+mj-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spcBef>
                <a:spcPct val="20000"/>
              </a:spcBef>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5093208"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a:xfrm>
            <a:off x="457200" y="6172201"/>
            <a:ext cx="3429000" cy="304800"/>
          </a:xfrm>
          <a:prstGeom prst="rect">
            <a:avLst/>
          </a:prstGeom>
        </p:spPr>
        <p:txBody>
          <a:bodyPr/>
          <a:lstStyle/>
          <a:p>
            <a:fld id="{415486D6-294F-40A8-828E-D8F241FFC3D6}" type="datetimeFigureOut">
              <a:rPr lang="en-US" smtClean="0"/>
              <a:t>3/19/2018</a:t>
            </a:fld>
            <a:endParaRPr lang="en-US"/>
          </a:p>
        </p:txBody>
      </p:sp>
      <p:sp>
        <p:nvSpPr>
          <p:cNvPr id="8" name="Footer Placeholder 7"/>
          <p:cNvSpPr>
            <a:spLocks noGrp="1"/>
          </p:cNvSpPr>
          <p:nvPr>
            <p:ph type="ftr" sz="quarter" idx="11"/>
          </p:nvPr>
        </p:nvSpPr>
        <p:spPr>
          <a:xfrm>
            <a:off x="457200" y="6492875"/>
            <a:ext cx="3429000" cy="283845"/>
          </a:xfrm>
          <a:prstGeom prst="rect">
            <a:avLst/>
          </a:prstGeom>
        </p:spPr>
        <p:txBody>
          <a:bodyPr/>
          <a:lstStyle/>
          <a:p>
            <a:endParaRPr lang="en-US"/>
          </a:p>
        </p:txBody>
      </p:sp>
      <p:sp>
        <p:nvSpPr>
          <p:cNvPr id="9" name="Slide Number Placeholder 8"/>
          <p:cNvSpPr>
            <a:spLocks noGrp="1"/>
          </p:cNvSpPr>
          <p:nvPr>
            <p:ph type="sldNum" sz="quarter" idx="12"/>
          </p:nvPr>
        </p:nvSpPr>
        <p:spPr/>
        <p:txBody>
          <a:bodyPr/>
          <a:lstStyle/>
          <a:p>
            <a:fld id="{B9908F8F-E884-47E5-833E-970E2B42ECDD}"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172201"/>
            <a:ext cx="3429000" cy="304800"/>
          </a:xfrm>
          <a:prstGeom prst="rect">
            <a:avLst/>
          </a:prstGeom>
        </p:spPr>
        <p:txBody>
          <a:bodyPr/>
          <a:lstStyle/>
          <a:p>
            <a:fld id="{415486D6-294F-40A8-828E-D8F241FFC3D6}" type="datetimeFigureOut">
              <a:rPr lang="en-US" smtClean="0"/>
              <a:t>3/19/2018</a:t>
            </a:fld>
            <a:endParaRPr lang="en-US"/>
          </a:p>
        </p:txBody>
      </p:sp>
      <p:sp>
        <p:nvSpPr>
          <p:cNvPr id="4" name="Footer Placeholder 3"/>
          <p:cNvSpPr>
            <a:spLocks noGrp="1"/>
          </p:cNvSpPr>
          <p:nvPr>
            <p:ph type="ftr" sz="quarter" idx="11"/>
          </p:nvPr>
        </p:nvSpPr>
        <p:spPr>
          <a:xfrm>
            <a:off x="457200" y="6492875"/>
            <a:ext cx="3429000" cy="283845"/>
          </a:xfrm>
          <a:prstGeom prst="rect">
            <a:avLst/>
          </a:prstGeom>
        </p:spPr>
        <p:txBody>
          <a:bodyPr/>
          <a:lstStyle/>
          <a:p>
            <a:endParaRPr lang="en-US"/>
          </a:p>
        </p:txBody>
      </p:sp>
      <p:sp>
        <p:nvSpPr>
          <p:cNvPr id="5" name="Slide Number Placeholder 4"/>
          <p:cNvSpPr>
            <a:spLocks noGrp="1"/>
          </p:cNvSpPr>
          <p:nvPr>
            <p:ph type="sldNum" sz="quarter" idx="12"/>
          </p:nvPr>
        </p:nvSpPr>
        <p:spPr/>
        <p:txBody>
          <a:bodyPr/>
          <a:lstStyle/>
          <a:p>
            <a:fld id="{B9908F8F-E884-47E5-833E-970E2B42ECDD}"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172201"/>
            <a:ext cx="3429000" cy="304800"/>
          </a:xfrm>
          <a:prstGeom prst="rect">
            <a:avLst/>
          </a:prstGeom>
        </p:spPr>
        <p:txBody>
          <a:bodyPr/>
          <a:lstStyle/>
          <a:p>
            <a:fld id="{415486D6-294F-40A8-828E-D8F241FFC3D6}" type="datetimeFigureOut">
              <a:rPr lang="en-US" smtClean="0"/>
              <a:t>3/19/2018</a:t>
            </a:fld>
            <a:endParaRPr lang="en-US"/>
          </a:p>
        </p:txBody>
      </p:sp>
      <p:sp>
        <p:nvSpPr>
          <p:cNvPr id="3" name="Footer Placeholder 2"/>
          <p:cNvSpPr>
            <a:spLocks noGrp="1"/>
          </p:cNvSpPr>
          <p:nvPr>
            <p:ph type="ftr" sz="quarter" idx="11"/>
          </p:nvPr>
        </p:nvSpPr>
        <p:spPr>
          <a:xfrm>
            <a:off x="457200" y="6492875"/>
            <a:ext cx="3429000" cy="283845"/>
          </a:xfrm>
          <a:prstGeom prst="rect">
            <a:avLst/>
          </a:prstGeom>
        </p:spPr>
        <p:txBody>
          <a:bodyPr/>
          <a:lstStyle/>
          <a:p>
            <a:endParaRPr lang="en-US"/>
          </a:p>
        </p:txBody>
      </p:sp>
      <p:sp>
        <p:nvSpPr>
          <p:cNvPr id="4" name="Slide Number Placeholder 3"/>
          <p:cNvSpPr>
            <a:spLocks noGrp="1"/>
          </p:cNvSpPr>
          <p:nvPr>
            <p:ph type="sldNum" sz="quarter" idx="12"/>
          </p:nvPr>
        </p:nvSpPr>
        <p:spPr/>
        <p:txBody>
          <a:bodyPr/>
          <a:lstStyle/>
          <a:p>
            <a:fld id="{B9908F8F-E884-47E5-833E-970E2B42ECDD}"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1600200"/>
            <a:ext cx="5111750" cy="448056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1600200"/>
            <a:ext cx="3008313" cy="4480560"/>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172201"/>
            <a:ext cx="3429000" cy="304800"/>
          </a:xfrm>
          <a:prstGeom prst="rect">
            <a:avLst/>
          </a:prstGeom>
        </p:spPr>
        <p:txBody>
          <a:bodyPr/>
          <a:lstStyle/>
          <a:p>
            <a:fld id="{415486D6-294F-40A8-828E-D8F241FFC3D6}" type="datetimeFigureOut">
              <a:rPr lang="en-US" smtClean="0"/>
              <a:t>3/19/2018</a:t>
            </a:fld>
            <a:endParaRPr lang="en-US"/>
          </a:p>
        </p:txBody>
      </p:sp>
      <p:sp>
        <p:nvSpPr>
          <p:cNvPr id="6" name="Footer Placeholder 5"/>
          <p:cNvSpPr>
            <a:spLocks noGrp="1"/>
          </p:cNvSpPr>
          <p:nvPr>
            <p:ph type="ftr" sz="quarter" idx="11"/>
          </p:nvPr>
        </p:nvSpPr>
        <p:spPr>
          <a:xfrm>
            <a:off x="457200" y="6492875"/>
            <a:ext cx="3429000" cy="283845"/>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B9908F8F-E884-47E5-833E-970E2B42ECDD}" type="slidenum">
              <a:rPr lang="en-US" smtClean="0"/>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1" y="0"/>
            <a:ext cx="9000877" cy="4846320"/>
          </a:xfrm>
          <a:solidFill>
            <a:schemeClr val="bg1">
              <a:lumMod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457200" y="5715000"/>
            <a:ext cx="8153400" cy="457200"/>
          </a:xfrm>
        </p:spPr>
        <p:txBody>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172201"/>
            <a:ext cx="3429000" cy="304800"/>
          </a:xfrm>
          <a:prstGeom prst="rect">
            <a:avLst/>
          </a:prstGeom>
        </p:spPr>
        <p:txBody>
          <a:bodyPr/>
          <a:lstStyle/>
          <a:p>
            <a:fld id="{415486D6-294F-40A8-828E-D8F241FFC3D6}" type="datetimeFigureOut">
              <a:rPr lang="en-US" smtClean="0"/>
              <a:t>3/19/2018</a:t>
            </a:fld>
            <a:endParaRPr lang="en-US"/>
          </a:p>
        </p:txBody>
      </p:sp>
      <p:sp>
        <p:nvSpPr>
          <p:cNvPr id="6" name="Footer Placeholder 5"/>
          <p:cNvSpPr>
            <a:spLocks noGrp="1"/>
          </p:cNvSpPr>
          <p:nvPr>
            <p:ph type="ftr" sz="quarter" idx="11"/>
          </p:nvPr>
        </p:nvSpPr>
        <p:spPr>
          <a:xfrm>
            <a:off x="457200" y="6492875"/>
            <a:ext cx="3429000" cy="283845"/>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B9908F8F-E884-47E5-833E-970E2B42ECDD}" type="slidenum">
              <a:rPr lang="en-US" smtClean="0"/>
              <a:t>‹#›</a:t>
            </a:fld>
            <a:endParaRPr lang="en-US"/>
          </a:p>
        </p:txBody>
      </p:sp>
      <p:sp>
        <p:nvSpPr>
          <p:cNvPr id="8" name="Title 7"/>
          <p:cNvSpPr>
            <a:spLocks noGrp="1"/>
          </p:cNvSpPr>
          <p:nvPr>
            <p:ph type="title"/>
          </p:nvPr>
        </p:nvSpPr>
        <p:spPr>
          <a:xfrm>
            <a:off x="457200" y="4953000"/>
            <a:ext cx="8153400" cy="762000"/>
          </a:xfrm>
        </p:spPr>
        <p:txBody>
          <a:bodyPr anchor="t">
            <a:normAutofit/>
          </a:bodyPr>
          <a:lstStyle>
            <a:lvl1pPr>
              <a:defRPr sz="3200"/>
            </a:lvl1pPr>
          </a:lstStyle>
          <a:p>
            <a:r>
              <a:rPr lang="en-US" smtClean="0"/>
              <a:t>Click to edit Master title style</a:t>
            </a:r>
            <a:endParaRPr lang="en-US" dirty="0"/>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5" Type="http://schemas.openxmlformats.org/officeDocument/2006/relationships/slideLayout" Target="../slideLayouts/slideLayout16.xml"/><Relationship Id="rId10" Type="http://schemas.openxmlformats.org/officeDocument/2006/relationships/image" Target="../media/image2.png"/><Relationship Id="rId4" Type="http://schemas.openxmlformats.org/officeDocument/2006/relationships/slideLayout" Target="../slideLayouts/slideLayout15.xml"/><Relationship Id="rId9"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7.xml"/><Relationship Id="rId3" Type="http://schemas.openxmlformats.org/officeDocument/2006/relationships/slideLayout" Target="../slideLayouts/slideLayout22.xml"/><Relationship Id="rId7" Type="http://schemas.openxmlformats.org/officeDocument/2006/relationships/slideLayout" Target="../slideLayouts/slideLayout26.xml"/><Relationship Id="rId2" Type="http://schemas.openxmlformats.org/officeDocument/2006/relationships/slideLayout" Target="../slideLayouts/slideLayout21.xml"/><Relationship Id="rId1" Type="http://schemas.openxmlformats.org/officeDocument/2006/relationships/slideLayout" Target="../slideLayouts/slideLayout20.xml"/><Relationship Id="rId6" Type="http://schemas.openxmlformats.org/officeDocument/2006/relationships/slideLayout" Target="../slideLayouts/slideLayout25.xml"/><Relationship Id="rId5" Type="http://schemas.openxmlformats.org/officeDocument/2006/relationships/slideLayout" Target="../slideLayouts/slideLayout24.xml"/><Relationship Id="rId10" Type="http://schemas.openxmlformats.org/officeDocument/2006/relationships/image" Target="../media/image2.png"/><Relationship Id="rId4" Type="http://schemas.openxmlformats.org/officeDocument/2006/relationships/slideLayout" Target="../slideLayouts/slideLayout23.xml"/><Relationship Id="rId9"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52718"/>
            <a:ext cx="5791200" cy="13716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752600"/>
            <a:ext cx="7620000" cy="43735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5"/>
          <p:cNvSpPr>
            <a:spLocks noGrp="1"/>
          </p:cNvSpPr>
          <p:nvPr>
            <p:ph type="sldNum" sz="quarter" idx="4"/>
          </p:nvPr>
        </p:nvSpPr>
        <p:spPr>
          <a:xfrm rot="16200000">
            <a:off x="8227377" y="5885497"/>
            <a:ext cx="1315721" cy="365125"/>
          </a:xfrm>
          <a:prstGeom prst="rect">
            <a:avLst/>
          </a:prstGeom>
        </p:spPr>
        <p:txBody>
          <a:bodyPr vert="horz" lIns="91440" tIns="45720" rIns="91440" bIns="45720" rtlCol="0" anchor="ctr"/>
          <a:lstStyle>
            <a:lvl1pPr algn="l">
              <a:defRPr sz="2400" b="1">
                <a:solidFill>
                  <a:schemeClr val="tx2"/>
                </a:solidFill>
              </a:defRPr>
            </a:lvl1pPr>
          </a:lstStyle>
          <a:p>
            <a:fld id="{B9908F8F-E884-47E5-833E-970E2B42ECDD}" type="slidenum">
              <a:rPr lang="en-US" smtClean="0"/>
              <a:t>‹#›</a:t>
            </a:fld>
            <a:endParaRPr lang="en-US"/>
          </a:p>
        </p:txBody>
      </p:sp>
      <p:sp>
        <p:nvSpPr>
          <p:cNvPr id="7" name="Rectangle 6"/>
          <p:cNvSpPr/>
          <p:nvPr/>
        </p:nvSpPr>
        <p:spPr>
          <a:xfrm>
            <a:off x="9001124" y="0"/>
            <a:ext cx="142876" cy="1371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9001124" y="1371600"/>
            <a:ext cx="142876" cy="5486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0" y="0"/>
            <a:ext cx="76200" cy="6858000"/>
          </a:xfrm>
          <a:prstGeom prst="rect">
            <a:avLst/>
          </a:prstGeom>
          <a:solidFill>
            <a:srgbClr val="198DC7"/>
          </a:solidFill>
          <a:ln w="25400" cap="rnd" cmpd="sng" algn="ctr">
            <a:noFill/>
            <a:prstDash val="solid"/>
          </a:ln>
        </p:spPr>
        <p:style>
          <a:lnRef idx="2">
            <a:schemeClr val="accent6"/>
          </a:lnRef>
          <a:fillRef idx="1">
            <a:schemeClr val="lt1"/>
          </a:fillRef>
          <a:effectRef idx="0">
            <a:schemeClr val="accent6"/>
          </a:effectRef>
          <a:fontRef idx="minor">
            <a:schemeClr val="dk1"/>
          </a:fontRef>
        </p:style>
        <p:txBody>
          <a:bodyPr anchor="ctr"/>
          <a:lstStyle>
            <a:extLst/>
          </a:lstStyle>
          <a:p>
            <a:pPr algn="ctr"/>
            <a:endParaRPr lang="en-US" dirty="0">
              <a:solidFill>
                <a:prstClr val="black"/>
              </a:solidFill>
            </a:endParaRPr>
          </a:p>
        </p:txBody>
      </p:sp>
      <p:sp>
        <p:nvSpPr>
          <p:cNvPr id="10" name="Rectangle 12"/>
          <p:cNvSpPr txBox="1">
            <a:spLocks/>
          </p:cNvSpPr>
          <p:nvPr userDrawn="1"/>
        </p:nvSpPr>
        <p:spPr>
          <a:xfrm>
            <a:off x="5257800" y="22412"/>
            <a:ext cx="3733800" cy="304800"/>
          </a:xfrm>
          <a:prstGeom prst="rect">
            <a:avLst/>
          </a:prstGeom>
        </p:spPr>
        <p:txBody>
          <a:bodyPr vert="horz" anchor="ctr"/>
          <a:lstStyle>
            <a:lvl1pPr marL="0" algn="ctr" rtl="0" latinLnBrk="0">
              <a:defRPr sz="1000" kern="1200">
                <a:solidFill>
                  <a:sysClr val="windowText" lastClr="000000"/>
                </a:solidFill>
                <a:latin typeface="+mn-lt"/>
                <a:ea typeface="+mn-ea"/>
                <a:cs typeface="+mn-cs"/>
              </a:defRPr>
            </a:lvl1pPr>
            <a:lvl2pPr marL="457200" algn="l" rtl="0" latinLnBrk="0">
              <a:defRPr sz="1800" kern="1200">
                <a:solidFill>
                  <a:schemeClr val="tx1"/>
                </a:solidFill>
                <a:latin typeface="+mn-lt"/>
                <a:ea typeface="+mn-ea"/>
                <a:cs typeface="+mn-cs"/>
              </a:defRPr>
            </a:lvl2pPr>
            <a:lvl3pPr marL="914400" algn="l" rtl="0" latinLnBrk="0">
              <a:defRPr sz="1800" kern="1200">
                <a:solidFill>
                  <a:schemeClr val="tx1"/>
                </a:solidFill>
                <a:latin typeface="+mn-lt"/>
                <a:ea typeface="+mn-ea"/>
                <a:cs typeface="+mn-cs"/>
              </a:defRPr>
            </a:lvl3pPr>
            <a:lvl4pPr marL="1371600" algn="l" rtl="0" latinLnBrk="0">
              <a:defRPr sz="1800" kern="1200">
                <a:solidFill>
                  <a:schemeClr val="tx1"/>
                </a:solidFill>
                <a:latin typeface="+mn-lt"/>
                <a:ea typeface="+mn-ea"/>
                <a:cs typeface="+mn-cs"/>
              </a:defRPr>
            </a:lvl4pPr>
            <a:lvl5pPr marL="1828800" algn="l" rtl="0" latinLnBrk="0">
              <a:defRPr sz="1800" kern="1200">
                <a:solidFill>
                  <a:schemeClr val="tx1"/>
                </a:solidFill>
                <a:latin typeface="+mn-lt"/>
                <a:ea typeface="+mn-ea"/>
                <a:cs typeface="+mn-cs"/>
              </a:defRPr>
            </a:lvl5pPr>
            <a:lvl6pPr marL="2286000" algn="l" rtl="0" latinLnBrk="0">
              <a:defRPr sz="1800" kern="1200">
                <a:solidFill>
                  <a:schemeClr val="tx1"/>
                </a:solidFill>
                <a:latin typeface="+mn-lt"/>
                <a:ea typeface="+mn-ea"/>
                <a:cs typeface="+mn-cs"/>
              </a:defRPr>
            </a:lvl6pPr>
            <a:lvl7pPr marL="2743200" algn="l" rtl="0" latinLnBrk="0">
              <a:defRPr sz="1800" kern="1200">
                <a:solidFill>
                  <a:schemeClr val="tx1"/>
                </a:solidFill>
                <a:latin typeface="+mn-lt"/>
                <a:ea typeface="+mn-ea"/>
                <a:cs typeface="+mn-cs"/>
              </a:defRPr>
            </a:lvl7pPr>
            <a:lvl8pPr marL="3200400" algn="l" rtl="0" latinLnBrk="0">
              <a:defRPr sz="1800" kern="1200">
                <a:solidFill>
                  <a:schemeClr val="tx1"/>
                </a:solidFill>
                <a:latin typeface="+mn-lt"/>
                <a:ea typeface="+mn-ea"/>
                <a:cs typeface="+mn-cs"/>
              </a:defRPr>
            </a:lvl8pPr>
            <a:lvl9pPr marL="3657600" algn="l" rtl="0" latinLnBrk="0">
              <a:defRPr sz="1800" kern="1200">
                <a:solidFill>
                  <a:schemeClr val="tx1"/>
                </a:solidFill>
                <a:latin typeface="+mn-lt"/>
                <a:ea typeface="+mn-ea"/>
                <a:cs typeface="+mn-cs"/>
              </a:defRPr>
            </a:lvl9pPr>
            <a:extLst/>
          </a:lstStyle>
          <a:p>
            <a:pPr algn="r"/>
            <a:r>
              <a:rPr lang="en-US" sz="800" dirty="0" smtClean="0">
                <a:cs typeface="Times New Roman" pitchFamily="18" charset="0"/>
              </a:rPr>
              <a:t>2018 </a:t>
            </a:r>
            <a:r>
              <a:rPr lang="en-US" sz="800" dirty="0" smtClean="0">
                <a:cs typeface="Times New Roman" pitchFamily="18" charset="0"/>
              </a:rPr>
              <a:t>© Alpha Architect. </a:t>
            </a:r>
            <a:r>
              <a:rPr lang="en-US" sz="800" dirty="0" smtClean="0">
                <a:cs typeface="Times New Roman" pitchFamily="18" charset="0"/>
              </a:rPr>
              <a:t>All Rights Reserved.</a:t>
            </a:r>
            <a:endParaRPr lang="en-US" sz="800" dirty="0">
              <a:cs typeface="Times New Roman" pitchFamily="18" charset="0"/>
            </a:endParaRPr>
          </a:p>
        </p:txBody>
      </p:sp>
      <p:pic>
        <p:nvPicPr>
          <p:cNvPr id="11" name="Picture 2" descr="C:\Users\Trader\Dropbox\Magic Briefcase\Operations\ETF\Operations\Logo Art\Alpha Architect\Alpha Architect_Final Files_03052014\Logo_1\Other Files\Alpha Architect_Final_72.png"/>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98610" y="5861425"/>
            <a:ext cx="1535205" cy="1023470"/>
          </a:xfrm>
          <a:prstGeom prst="rect">
            <a:avLst/>
          </a:prstGeom>
          <a:noFill/>
          <a:extLst>
            <a:ext uri="{909E8E84-426E-40DD-AFC4-6F175D3DCCD1}">
              <a14:hiddenFill xmlns:a14="http://schemas.microsoft.com/office/drawing/2010/main">
                <a:solidFill>
                  <a:srgbClr val="FFFFFF"/>
                </a:solidFill>
              </a14:hiddenFill>
            </a:ext>
          </a:extLst>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txStyles>
    <p:titleStyle>
      <a:lvl1pPr algn="l" defTabSz="914400" rtl="0" eaLnBrk="1" latinLnBrk="0" hangingPunct="1">
        <a:spcBef>
          <a:spcPct val="0"/>
        </a:spcBef>
        <a:buNone/>
        <a:defRPr sz="3600" kern="1200" cap="all" spc="-60" baseline="0">
          <a:solidFill>
            <a:schemeClr val="tx2"/>
          </a:solidFill>
          <a:latin typeface="+mj-lt"/>
          <a:ea typeface="+mj-ea"/>
          <a:cs typeface="+mj-cs"/>
        </a:defRPr>
      </a:lvl1pPr>
    </p:titleStyle>
    <p:bodyStyle>
      <a:lvl1pPr marL="0" indent="0" algn="l" defTabSz="914400" rtl="0" eaLnBrk="1" latinLnBrk="0" hangingPunct="1">
        <a:spcBef>
          <a:spcPct val="20000"/>
        </a:spcBef>
        <a:spcAft>
          <a:spcPts val="600"/>
        </a:spcAft>
        <a:buFont typeface="Arial" pitchFamily="34" charset="0"/>
        <a:buNone/>
        <a:defRPr sz="2000" b="1" kern="1200">
          <a:solidFill>
            <a:schemeClr val="tx1"/>
          </a:solidFill>
          <a:latin typeface="+mn-lt"/>
          <a:ea typeface="+mn-ea"/>
          <a:cs typeface="+mn-cs"/>
        </a:defRPr>
      </a:lvl1pPr>
      <a:lvl2pPr marL="457200" indent="-182880" algn="l" defTabSz="914400" rtl="0" eaLnBrk="1" latinLnBrk="0" hangingPunct="1">
        <a:spcBef>
          <a:spcPct val="20000"/>
        </a:spcBef>
        <a:buClr>
          <a:schemeClr val="tx2"/>
        </a:buClr>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Arial" pitchFamily="34" charset="0"/>
        <a:buChar char="•"/>
        <a:defRPr sz="1800" kern="1200" baseline="0">
          <a:solidFill>
            <a:schemeClr val="tx1"/>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1" name="Rectangle 10"/>
          <p:cNvSpPr/>
          <p:nvPr/>
        </p:nvSpPr>
        <p:spPr>
          <a:xfrm>
            <a:off x="0" y="0"/>
            <a:ext cx="76200" cy="6858000"/>
          </a:xfrm>
          <a:prstGeom prst="rect">
            <a:avLst/>
          </a:prstGeom>
          <a:solidFill>
            <a:srgbClr val="198DC7"/>
          </a:solidFill>
          <a:ln w="25400" cap="rnd" cmpd="sng" algn="ctr">
            <a:noFill/>
            <a:prstDash val="solid"/>
          </a:ln>
        </p:spPr>
        <p:style>
          <a:lnRef idx="2">
            <a:schemeClr val="accent6"/>
          </a:lnRef>
          <a:fillRef idx="1">
            <a:schemeClr val="lt1"/>
          </a:fillRef>
          <a:effectRef idx="0">
            <a:schemeClr val="accent6"/>
          </a:effectRef>
          <a:fontRef idx="minor">
            <a:schemeClr val="dk1"/>
          </a:fontRef>
        </p:style>
        <p:txBody>
          <a:bodyPr anchor="ctr"/>
          <a:lstStyle>
            <a:extLst/>
          </a:lstStyle>
          <a:p>
            <a:pPr algn="ctr"/>
            <a:endParaRPr lang="en-US" dirty="0">
              <a:solidFill>
                <a:prstClr val="black"/>
              </a:solidFill>
            </a:endParaRPr>
          </a:p>
        </p:txBody>
      </p:sp>
      <p:sp>
        <p:nvSpPr>
          <p:cNvPr id="15" name="Rectangle 12"/>
          <p:cNvSpPr txBox="1">
            <a:spLocks/>
          </p:cNvSpPr>
          <p:nvPr userDrawn="1"/>
        </p:nvSpPr>
        <p:spPr>
          <a:xfrm>
            <a:off x="5257800" y="22412"/>
            <a:ext cx="3733800" cy="304800"/>
          </a:xfrm>
          <a:prstGeom prst="rect">
            <a:avLst/>
          </a:prstGeom>
        </p:spPr>
        <p:txBody>
          <a:bodyPr vert="horz" anchor="ctr"/>
          <a:lstStyle>
            <a:lvl1pPr marL="0" algn="ctr" rtl="0" latinLnBrk="0">
              <a:defRPr sz="1000" kern="1200">
                <a:solidFill>
                  <a:sysClr val="windowText" lastClr="000000"/>
                </a:solidFill>
                <a:latin typeface="+mn-lt"/>
                <a:ea typeface="+mn-ea"/>
                <a:cs typeface="+mn-cs"/>
              </a:defRPr>
            </a:lvl1pPr>
            <a:lvl2pPr marL="457200" algn="l" rtl="0" latinLnBrk="0">
              <a:defRPr sz="1800" kern="1200">
                <a:solidFill>
                  <a:schemeClr val="tx1"/>
                </a:solidFill>
                <a:latin typeface="+mn-lt"/>
                <a:ea typeface="+mn-ea"/>
                <a:cs typeface="+mn-cs"/>
              </a:defRPr>
            </a:lvl2pPr>
            <a:lvl3pPr marL="914400" algn="l" rtl="0" latinLnBrk="0">
              <a:defRPr sz="1800" kern="1200">
                <a:solidFill>
                  <a:schemeClr val="tx1"/>
                </a:solidFill>
                <a:latin typeface="+mn-lt"/>
                <a:ea typeface="+mn-ea"/>
                <a:cs typeface="+mn-cs"/>
              </a:defRPr>
            </a:lvl3pPr>
            <a:lvl4pPr marL="1371600" algn="l" rtl="0" latinLnBrk="0">
              <a:defRPr sz="1800" kern="1200">
                <a:solidFill>
                  <a:schemeClr val="tx1"/>
                </a:solidFill>
                <a:latin typeface="+mn-lt"/>
                <a:ea typeface="+mn-ea"/>
                <a:cs typeface="+mn-cs"/>
              </a:defRPr>
            </a:lvl4pPr>
            <a:lvl5pPr marL="1828800" algn="l" rtl="0" latinLnBrk="0">
              <a:defRPr sz="1800" kern="1200">
                <a:solidFill>
                  <a:schemeClr val="tx1"/>
                </a:solidFill>
                <a:latin typeface="+mn-lt"/>
                <a:ea typeface="+mn-ea"/>
                <a:cs typeface="+mn-cs"/>
              </a:defRPr>
            </a:lvl5pPr>
            <a:lvl6pPr marL="2286000" algn="l" rtl="0" latinLnBrk="0">
              <a:defRPr sz="1800" kern="1200">
                <a:solidFill>
                  <a:schemeClr val="tx1"/>
                </a:solidFill>
                <a:latin typeface="+mn-lt"/>
                <a:ea typeface="+mn-ea"/>
                <a:cs typeface="+mn-cs"/>
              </a:defRPr>
            </a:lvl6pPr>
            <a:lvl7pPr marL="2743200" algn="l" rtl="0" latinLnBrk="0">
              <a:defRPr sz="1800" kern="1200">
                <a:solidFill>
                  <a:schemeClr val="tx1"/>
                </a:solidFill>
                <a:latin typeface="+mn-lt"/>
                <a:ea typeface="+mn-ea"/>
                <a:cs typeface="+mn-cs"/>
              </a:defRPr>
            </a:lvl7pPr>
            <a:lvl8pPr marL="3200400" algn="l" rtl="0" latinLnBrk="0">
              <a:defRPr sz="1800" kern="1200">
                <a:solidFill>
                  <a:schemeClr val="tx1"/>
                </a:solidFill>
                <a:latin typeface="+mn-lt"/>
                <a:ea typeface="+mn-ea"/>
                <a:cs typeface="+mn-cs"/>
              </a:defRPr>
            </a:lvl8pPr>
            <a:lvl9pPr marL="3657600" algn="l" rtl="0" latinLnBrk="0">
              <a:defRPr sz="1800" kern="1200">
                <a:solidFill>
                  <a:schemeClr val="tx1"/>
                </a:solidFill>
                <a:latin typeface="+mn-lt"/>
                <a:ea typeface="+mn-ea"/>
                <a:cs typeface="+mn-cs"/>
              </a:defRPr>
            </a:lvl9pPr>
            <a:extLst/>
          </a:lstStyle>
          <a:p>
            <a:pPr algn="r"/>
            <a:r>
              <a:rPr lang="en-US" sz="800" dirty="0" smtClean="0">
                <a:cs typeface="Times New Roman" pitchFamily="18" charset="0"/>
              </a:rPr>
              <a:t>2017 © Alpha Architect. All Rights Reserved.</a:t>
            </a:r>
            <a:endParaRPr lang="en-US" sz="800" dirty="0">
              <a:cs typeface="Times New Roman" pitchFamily="18" charset="0"/>
            </a:endParaRPr>
          </a:p>
        </p:txBody>
      </p:sp>
      <p:pic>
        <p:nvPicPr>
          <p:cNvPr id="6" name="Picture 2" descr="C:\Users\Trader\Dropbox\Magic Briefcase\Operations\ETF\Operations\Logo Art\Alpha Architect\Alpha Architect_Final Files_03052014\Logo_1\Other Files\Alpha Architect_Final_72.png"/>
          <p:cNvPicPr>
            <a:picLocks noChangeAspect="1" noChangeArrowheads="1"/>
          </p:cNvPicPr>
          <p:nvPr userDrawn="1"/>
        </p:nvPicPr>
        <p:blipFill>
          <a:blip r:embed="rId10" cstate="print">
            <a:extLst>
              <a:ext uri="{28A0092B-C50C-407E-A947-70E740481C1C}">
                <a14:useLocalDpi xmlns:a14="http://schemas.microsoft.com/office/drawing/2010/main" val="0"/>
              </a:ext>
            </a:extLst>
          </a:blip>
          <a:srcRect/>
          <a:stretch>
            <a:fillRect/>
          </a:stretch>
        </p:blipFill>
        <p:spPr bwMode="auto">
          <a:xfrm>
            <a:off x="98610" y="5861425"/>
            <a:ext cx="1535205" cy="102347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18245273"/>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Lst>
  <p:timing>
    <p:tnLst>
      <p:par>
        <p:cTn id="1" dur="indefinite" restart="never" nodeType="tmRoot"/>
      </p:par>
    </p:tnLst>
  </p:timing>
  <p:hf sldNum="0" hdr="0" ftr="0" dt="0"/>
  <p:txStyles>
    <p:titleStyle>
      <a:lvl1pPr algn="l" rtl="0" eaLnBrk="1" latinLnBrk="0" hangingPunct="1">
        <a:spcBef>
          <a:spcPct val="0"/>
        </a:spcBef>
        <a:buNone/>
        <a:defRPr sz="2400" cap="small" spc="0" baseline="0">
          <a:solidFill>
            <a:schemeClr val="bg1"/>
          </a:solidFill>
          <a:latin typeface="+mj-lt"/>
          <a:ea typeface="+mj-ea"/>
          <a:cs typeface="+mj-cs"/>
        </a:defRPr>
      </a:lvl1pPr>
      <a:extLst/>
    </p:titleStyle>
    <p:bodyStyle>
      <a:lvl1pPr marL="171450" marR="0" indent="-171450" algn="just" rtl="0" eaLnBrk="1" latinLnBrk="0" hangingPunct="1">
        <a:spcBef>
          <a:spcPct val="20000"/>
        </a:spcBef>
        <a:buFont typeface="Wingdings" pitchFamily="2" charset="2"/>
        <a:buChar char="Ø"/>
        <a:defRPr sz="1100">
          <a:solidFill>
            <a:schemeClr val="tx1"/>
          </a:solidFill>
          <a:latin typeface="+mn-lt"/>
          <a:ea typeface="+mn-ea"/>
          <a:cs typeface="+mn-cs"/>
        </a:defRPr>
      </a:lvl1pPr>
      <a:lvl2pPr marL="742950" indent="-285750" algn="just" rtl="0" eaLnBrk="1" latinLnBrk="0" hangingPunct="1">
        <a:spcBef>
          <a:spcPct val="20000"/>
        </a:spcBef>
        <a:buFont typeface="Wingdings" pitchFamily="2" charset="2"/>
        <a:buChar char="q"/>
        <a:defRPr sz="1100">
          <a:solidFill>
            <a:schemeClr val="tx1"/>
          </a:solidFill>
          <a:latin typeface="+mn-lt"/>
          <a:ea typeface="+mn-ea"/>
          <a:cs typeface="+mn-cs"/>
        </a:defRPr>
      </a:lvl2pPr>
      <a:lvl3pPr marL="1143000" indent="-228600" algn="just" rtl="0" eaLnBrk="1" latinLnBrk="0" hangingPunct="1">
        <a:spcBef>
          <a:spcPct val="20000"/>
        </a:spcBef>
        <a:buFont typeface="Wingdings" pitchFamily="2" charset="2"/>
        <a:buChar char="§"/>
        <a:defRPr sz="1100">
          <a:solidFill>
            <a:schemeClr val="tx1"/>
          </a:solidFill>
          <a:latin typeface="+mn-lt"/>
          <a:ea typeface="+mn-ea"/>
          <a:cs typeface="+mn-cs"/>
        </a:defRPr>
      </a:lvl3pPr>
      <a:lvl4pPr marL="1600200" indent="-228600" algn="just" rtl="0" eaLnBrk="1" latinLnBrk="0" hangingPunct="1">
        <a:spcBef>
          <a:spcPct val="20000"/>
        </a:spcBef>
        <a:buFont typeface="Courier New" pitchFamily="49" charset="0"/>
        <a:buChar char="o"/>
        <a:defRPr sz="1100">
          <a:solidFill>
            <a:schemeClr val="tx1"/>
          </a:solidFill>
          <a:latin typeface="+mn-lt"/>
          <a:ea typeface="+mn-ea"/>
          <a:cs typeface="+mn-cs"/>
        </a:defRPr>
      </a:lvl4pPr>
      <a:lvl5pPr marL="2057400" indent="-228600" algn="just" rtl="0" eaLnBrk="1" latinLnBrk="0" hangingPunct="1">
        <a:spcBef>
          <a:spcPct val="20000"/>
        </a:spcBef>
        <a:buFont typeface="Courier New" pitchFamily="49" charset="0"/>
        <a:buChar char="o"/>
        <a:defRPr sz="1100">
          <a:solidFill>
            <a:schemeClr val="tx1"/>
          </a:solidFill>
          <a:latin typeface="+mn-lt"/>
          <a:ea typeface="+mn-ea"/>
          <a:cs typeface="+mn-cs"/>
        </a:defRPr>
      </a:lvl5pPr>
      <a:lvl6pPr marL="2514600" indent="-228600" algn="l" rtl="0" eaLnBrk="1" latinLnBrk="0" hangingPunct="1">
        <a:spcBef>
          <a:spcPct val="20000"/>
        </a:spcBef>
        <a:buChar char="•"/>
        <a:defRPr sz="2000">
          <a:solidFill>
            <a:schemeClr val="tx1"/>
          </a:solidFill>
          <a:latin typeface="+mn-lt"/>
          <a:ea typeface="+mn-ea"/>
          <a:cs typeface="+mn-cs"/>
        </a:defRPr>
      </a:lvl6pPr>
      <a:lvl7pPr marL="2971800" indent="-228600" algn="l" rtl="0" eaLnBrk="1" latinLnBrk="0" hangingPunct="1">
        <a:spcBef>
          <a:spcPct val="20000"/>
        </a:spcBef>
        <a:buChar char="•"/>
        <a:defRPr sz="2000">
          <a:solidFill>
            <a:schemeClr val="tx1"/>
          </a:solidFill>
          <a:latin typeface="+mn-lt"/>
          <a:ea typeface="+mn-ea"/>
          <a:cs typeface="+mn-cs"/>
        </a:defRPr>
      </a:lvl7pPr>
      <a:lvl8pPr marL="3429000" indent="-228600" algn="l" rtl="0" eaLnBrk="1" latinLnBrk="0" hangingPunct="1">
        <a:spcBef>
          <a:spcPct val="20000"/>
        </a:spcBef>
        <a:buChar char="•"/>
        <a:defRPr sz="2000">
          <a:solidFill>
            <a:schemeClr val="tx1"/>
          </a:solidFill>
          <a:latin typeface="+mn-lt"/>
          <a:ea typeface="+mn-ea"/>
          <a:cs typeface="+mn-cs"/>
        </a:defRPr>
      </a:lvl8pPr>
      <a:lvl9pPr marL="3886200" indent="-228600" algn="l" rtl="0" eaLnBrk="1" latinLnBrk="0" hangingPunct="1">
        <a:spcBef>
          <a:spcPct val="20000"/>
        </a:spcBef>
        <a:buChar char="•"/>
        <a:defRPr sz="2000">
          <a:solidFill>
            <a:schemeClr val="tx1"/>
          </a:solidFill>
          <a:latin typeface="+mn-lt"/>
          <a:ea typeface="+mn-ea"/>
          <a:cs typeface="+mn-cs"/>
        </a:defRPr>
      </a:lvl9pPr>
      <a:extLst/>
    </p:bodyStyle>
    <p:otherStyle>
      <a:lvl1pPr marL="0" algn="l" rtl="0" eaLnBrk="1" hangingPunct="1">
        <a:defRPr>
          <a:solidFill>
            <a:schemeClr val="tx1"/>
          </a:solidFill>
          <a:latin typeface="+mn-lt"/>
          <a:ea typeface="+mn-ea"/>
          <a:cs typeface="+mn-cs"/>
        </a:defRPr>
      </a:lvl1pPr>
      <a:lvl2pPr marL="457200" algn="l" rtl="0" eaLnBrk="1" hangingPunct="1">
        <a:defRPr>
          <a:solidFill>
            <a:schemeClr val="tx1"/>
          </a:solidFill>
          <a:latin typeface="+mn-lt"/>
          <a:ea typeface="+mn-ea"/>
          <a:cs typeface="+mn-cs"/>
        </a:defRPr>
      </a:lvl2pPr>
      <a:lvl3pPr marL="914400" algn="l" rtl="0" eaLnBrk="1" hangingPunct="1">
        <a:defRPr>
          <a:solidFill>
            <a:schemeClr val="tx1"/>
          </a:solidFill>
          <a:latin typeface="+mn-lt"/>
          <a:ea typeface="+mn-ea"/>
          <a:cs typeface="+mn-cs"/>
        </a:defRPr>
      </a:lvl3pPr>
      <a:lvl4pPr marL="1371600" algn="l" rtl="0" eaLnBrk="1" hangingPunct="1">
        <a:defRPr>
          <a:solidFill>
            <a:schemeClr val="tx1"/>
          </a:solidFill>
          <a:latin typeface="+mn-lt"/>
          <a:ea typeface="+mn-ea"/>
          <a:cs typeface="+mn-cs"/>
        </a:defRPr>
      </a:lvl4pPr>
      <a:lvl5pPr marL="1828800" algn="l" rtl="0" eaLnBrk="1" hangingPunct="1">
        <a:defRPr>
          <a:solidFill>
            <a:schemeClr val="tx1"/>
          </a:solidFill>
          <a:latin typeface="+mn-lt"/>
          <a:ea typeface="+mn-ea"/>
          <a:cs typeface="+mn-cs"/>
        </a:defRPr>
      </a:lvl5pPr>
      <a:lvl6pPr marL="2286000" algn="l" rtl="0" eaLnBrk="1" hangingPunct="1">
        <a:defRPr>
          <a:solidFill>
            <a:schemeClr val="tx1"/>
          </a:solidFill>
          <a:latin typeface="+mn-lt"/>
          <a:ea typeface="+mn-ea"/>
          <a:cs typeface="+mn-cs"/>
        </a:defRPr>
      </a:lvl6pPr>
      <a:lvl7pPr marL="2743200" algn="l" rtl="0" eaLnBrk="1" hangingPunct="1">
        <a:defRPr>
          <a:solidFill>
            <a:schemeClr val="tx1"/>
          </a:solidFill>
          <a:latin typeface="+mn-lt"/>
          <a:ea typeface="+mn-ea"/>
          <a:cs typeface="+mn-cs"/>
        </a:defRPr>
      </a:lvl7pPr>
      <a:lvl8pPr marL="3200400" algn="l" rtl="0" eaLnBrk="1" hangingPunct="1">
        <a:defRPr>
          <a:solidFill>
            <a:schemeClr val="tx1"/>
          </a:solidFill>
          <a:latin typeface="+mn-lt"/>
          <a:ea typeface="+mn-ea"/>
          <a:cs typeface="+mn-cs"/>
        </a:defRPr>
      </a:lvl8pPr>
      <a:lvl9pPr marL="3657600" algn="l" rtl="0" eaLnBrk="1" hangingPunct="1">
        <a:defRPr>
          <a:solidFill>
            <a:schemeClr val="tx1"/>
          </a:solidFill>
          <a:latin typeface="+mn-lt"/>
          <a:ea typeface="+mn-ea"/>
          <a:cs typeface="+mn-cs"/>
        </a:defRPr>
      </a:lvl9pPr>
      <a:extLst/>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1" name="Rectangle 10"/>
          <p:cNvSpPr/>
          <p:nvPr/>
        </p:nvSpPr>
        <p:spPr>
          <a:xfrm>
            <a:off x="0" y="0"/>
            <a:ext cx="76200" cy="6858000"/>
          </a:xfrm>
          <a:prstGeom prst="rect">
            <a:avLst/>
          </a:prstGeom>
          <a:solidFill>
            <a:srgbClr val="198DC7"/>
          </a:solidFill>
          <a:ln w="25400" cap="rnd" cmpd="sng" algn="ctr">
            <a:noFill/>
            <a:prstDash val="solid"/>
          </a:ln>
        </p:spPr>
        <p:style>
          <a:lnRef idx="2">
            <a:schemeClr val="accent6"/>
          </a:lnRef>
          <a:fillRef idx="1">
            <a:schemeClr val="lt1"/>
          </a:fillRef>
          <a:effectRef idx="0">
            <a:schemeClr val="accent6"/>
          </a:effectRef>
          <a:fontRef idx="minor">
            <a:schemeClr val="dk1"/>
          </a:fontRef>
        </p:style>
        <p:txBody>
          <a:bodyPr anchor="ctr"/>
          <a:lstStyle>
            <a:extLst/>
          </a:lstStyle>
          <a:p>
            <a:pPr algn="ctr"/>
            <a:endParaRPr lang="en-US" dirty="0">
              <a:solidFill>
                <a:prstClr val="black"/>
              </a:solidFill>
            </a:endParaRPr>
          </a:p>
        </p:txBody>
      </p:sp>
      <p:sp>
        <p:nvSpPr>
          <p:cNvPr id="15" name="Rectangle 12"/>
          <p:cNvSpPr txBox="1">
            <a:spLocks/>
          </p:cNvSpPr>
          <p:nvPr userDrawn="1"/>
        </p:nvSpPr>
        <p:spPr>
          <a:xfrm>
            <a:off x="5257800" y="22412"/>
            <a:ext cx="3733800" cy="304800"/>
          </a:xfrm>
          <a:prstGeom prst="rect">
            <a:avLst/>
          </a:prstGeom>
        </p:spPr>
        <p:txBody>
          <a:bodyPr vert="horz" anchor="ctr"/>
          <a:lstStyle>
            <a:lvl1pPr marL="0" algn="ctr" rtl="0" latinLnBrk="0">
              <a:defRPr sz="1000" kern="1200">
                <a:solidFill>
                  <a:sysClr val="windowText" lastClr="000000"/>
                </a:solidFill>
                <a:latin typeface="+mn-lt"/>
                <a:ea typeface="+mn-ea"/>
                <a:cs typeface="+mn-cs"/>
              </a:defRPr>
            </a:lvl1pPr>
            <a:lvl2pPr marL="457200" algn="l" rtl="0" latinLnBrk="0">
              <a:defRPr sz="1800" kern="1200">
                <a:solidFill>
                  <a:schemeClr val="tx1"/>
                </a:solidFill>
                <a:latin typeface="+mn-lt"/>
                <a:ea typeface="+mn-ea"/>
                <a:cs typeface="+mn-cs"/>
              </a:defRPr>
            </a:lvl2pPr>
            <a:lvl3pPr marL="914400" algn="l" rtl="0" latinLnBrk="0">
              <a:defRPr sz="1800" kern="1200">
                <a:solidFill>
                  <a:schemeClr val="tx1"/>
                </a:solidFill>
                <a:latin typeface="+mn-lt"/>
                <a:ea typeface="+mn-ea"/>
                <a:cs typeface="+mn-cs"/>
              </a:defRPr>
            </a:lvl3pPr>
            <a:lvl4pPr marL="1371600" algn="l" rtl="0" latinLnBrk="0">
              <a:defRPr sz="1800" kern="1200">
                <a:solidFill>
                  <a:schemeClr val="tx1"/>
                </a:solidFill>
                <a:latin typeface="+mn-lt"/>
                <a:ea typeface="+mn-ea"/>
                <a:cs typeface="+mn-cs"/>
              </a:defRPr>
            </a:lvl4pPr>
            <a:lvl5pPr marL="1828800" algn="l" rtl="0" latinLnBrk="0">
              <a:defRPr sz="1800" kern="1200">
                <a:solidFill>
                  <a:schemeClr val="tx1"/>
                </a:solidFill>
                <a:latin typeface="+mn-lt"/>
                <a:ea typeface="+mn-ea"/>
                <a:cs typeface="+mn-cs"/>
              </a:defRPr>
            </a:lvl5pPr>
            <a:lvl6pPr marL="2286000" algn="l" rtl="0" latinLnBrk="0">
              <a:defRPr sz="1800" kern="1200">
                <a:solidFill>
                  <a:schemeClr val="tx1"/>
                </a:solidFill>
                <a:latin typeface="+mn-lt"/>
                <a:ea typeface="+mn-ea"/>
                <a:cs typeface="+mn-cs"/>
              </a:defRPr>
            </a:lvl6pPr>
            <a:lvl7pPr marL="2743200" algn="l" rtl="0" latinLnBrk="0">
              <a:defRPr sz="1800" kern="1200">
                <a:solidFill>
                  <a:schemeClr val="tx1"/>
                </a:solidFill>
                <a:latin typeface="+mn-lt"/>
                <a:ea typeface="+mn-ea"/>
                <a:cs typeface="+mn-cs"/>
              </a:defRPr>
            </a:lvl7pPr>
            <a:lvl8pPr marL="3200400" algn="l" rtl="0" latinLnBrk="0">
              <a:defRPr sz="1800" kern="1200">
                <a:solidFill>
                  <a:schemeClr val="tx1"/>
                </a:solidFill>
                <a:latin typeface="+mn-lt"/>
                <a:ea typeface="+mn-ea"/>
                <a:cs typeface="+mn-cs"/>
              </a:defRPr>
            </a:lvl8pPr>
            <a:lvl9pPr marL="3657600" algn="l" rtl="0" latinLnBrk="0">
              <a:defRPr sz="1800" kern="1200">
                <a:solidFill>
                  <a:schemeClr val="tx1"/>
                </a:solidFill>
                <a:latin typeface="+mn-lt"/>
                <a:ea typeface="+mn-ea"/>
                <a:cs typeface="+mn-cs"/>
              </a:defRPr>
            </a:lvl9pPr>
            <a:extLst/>
          </a:lstStyle>
          <a:p>
            <a:pPr algn="r"/>
            <a:r>
              <a:rPr lang="en-US" sz="800" dirty="0" smtClean="0">
                <a:cs typeface="Times New Roman" pitchFamily="18" charset="0"/>
              </a:rPr>
              <a:t>2017 © Alpha Architect. All Rights Reserved.</a:t>
            </a:r>
            <a:endParaRPr lang="en-US" sz="800" dirty="0">
              <a:cs typeface="Times New Roman" pitchFamily="18" charset="0"/>
            </a:endParaRPr>
          </a:p>
        </p:txBody>
      </p:sp>
      <p:pic>
        <p:nvPicPr>
          <p:cNvPr id="6" name="Picture 2" descr="C:\Users\Trader\Dropbox\Magic Briefcase\Operations\ETF\Operations\Logo Art\Alpha Architect\Alpha Architect_Final Files_03052014\Logo_1\Other Files\Alpha Architect_Final_72.png"/>
          <p:cNvPicPr>
            <a:picLocks noChangeAspect="1" noChangeArrowheads="1"/>
          </p:cNvPicPr>
          <p:nvPr userDrawn="1"/>
        </p:nvPicPr>
        <p:blipFill>
          <a:blip r:embed="rId10" cstate="print">
            <a:extLst>
              <a:ext uri="{28A0092B-C50C-407E-A947-70E740481C1C}">
                <a14:useLocalDpi xmlns:a14="http://schemas.microsoft.com/office/drawing/2010/main" val="0"/>
              </a:ext>
            </a:extLst>
          </a:blip>
          <a:srcRect/>
          <a:stretch>
            <a:fillRect/>
          </a:stretch>
        </p:blipFill>
        <p:spPr bwMode="auto">
          <a:xfrm>
            <a:off x="98610" y="5861425"/>
            <a:ext cx="1535205" cy="102347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18245273"/>
      </p:ext>
    </p:extLst>
  </p:cSld>
  <p:clrMap bg1="lt1" tx1="dk1" bg2="lt2" tx2="dk2" accent1="accent1" accent2="accent2" accent3="accent3" accent4="accent4" accent5="accent5" accent6="accent6" hlink="hlink" folHlink="folHlink"/>
  <p:sldLayoutIdLst>
    <p:sldLayoutId id="2147483682" r:id="rId1"/>
    <p:sldLayoutId id="2147483683" r:id="rId2"/>
    <p:sldLayoutId id="2147483684" r:id="rId3"/>
    <p:sldLayoutId id="2147483685" r:id="rId4"/>
    <p:sldLayoutId id="2147483686" r:id="rId5"/>
    <p:sldLayoutId id="2147483687" r:id="rId6"/>
    <p:sldLayoutId id="2147483688" r:id="rId7"/>
    <p:sldLayoutId id="2147483689" r:id="rId8"/>
  </p:sldLayoutIdLst>
  <p:timing>
    <p:tnLst>
      <p:par>
        <p:cTn id="1" dur="indefinite" restart="never" nodeType="tmRoot"/>
      </p:par>
    </p:tnLst>
  </p:timing>
  <p:hf sldNum="0" hdr="0" ftr="0" dt="0"/>
  <p:txStyles>
    <p:titleStyle>
      <a:lvl1pPr algn="l" rtl="0" eaLnBrk="1" latinLnBrk="0" hangingPunct="1">
        <a:spcBef>
          <a:spcPct val="0"/>
        </a:spcBef>
        <a:buNone/>
        <a:defRPr sz="2400" cap="small" spc="0" baseline="0">
          <a:solidFill>
            <a:schemeClr val="bg1"/>
          </a:solidFill>
          <a:latin typeface="+mj-lt"/>
          <a:ea typeface="+mj-ea"/>
          <a:cs typeface="+mj-cs"/>
        </a:defRPr>
      </a:lvl1pPr>
      <a:extLst/>
    </p:titleStyle>
    <p:bodyStyle>
      <a:lvl1pPr marL="171450" marR="0" indent="-171450" algn="just" rtl="0" eaLnBrk="1" latinLnBrk="0" hangingPunct="1">
        <a:spcBef>
          <a:spcPct val="20000"/>
        </a:spcBef>
        <a:buFont typeface="Wingdings" pitchFamily="2" charset="2"/>
        <a:buChar char="Ø"/>
        <a:defRPr sz="1100">
          <a:solidFill>
            <a:schemeClr val="tx1"/>
          </a:solidFill>
          <a:latin typeface="+mn-lt"/>
          <a:ea typeface="+mn-ea"/>
          <a:cs typeface="+mn-cs"/>
        </a:defRPr>
      </a:lvl1pPr>
      <a:lvl2pPr marL="742950" indent="-285750" algn="just" rtl="0" eaLnBrk="1" latinLnBrk="0" hangingPunct="1">
        <a:spcBef>
          <a:spcPct val="20000"/>
        </a:spcBef>
        <a:buFont typeface="Wingdings" pitchFamily="2" charset="2"/>
        <a:buChar char="q"/>
        <a:defRPr sz="1100">
          <a:solidFill>
            <a:schemeClr val="tx1"/>
          </a:solidFill>
          <a:latin typeface="+mn-lt"/>
          <a:ea typeface="+mn-ea"/>
          <a:cs typeface="+mn-cs"/>
        </a:defRPr>
      </a:lvl2pPr>
      <a:lvl3pPr marL="1143000" indent="-228600" algn="just" rtl="0" eaLnBrk="1" latinLnBrk="0" hangingPunct="1">
        <a:spcBef>
          <a:spcPct val="20000"/>
        </a:spcBef>
        <a:buFont typeface="Wingdings" pitchFamily="2" charset="2"/>
        <a:buChar char="§"/>
        <a:defRPr sz="1100">
          <a:solidFill>
            <a:schemeClr val="tx1"/>
          </a:solidFill>
          <a:latin typeface="+mn-lt"/>
          <a:ea typeface="+mn-ea"/>
          <a:cs typeface="+mn-cs"/>
        </a:defRPr>
      </a:lvl3pPr>
      <a:lvl4pPr marL="1600200" indent="-228600" algn="just" rtl="0" eaLnBrk="1" latinLnBrk="0" hangingPunct="1">
        <a:spcBef>
          <a:spcPct val="20000"/>
        </a:spcBef>
        <a:buFont typeface="Courier New" pitchFamily="49" charset="0"/>
        <a:buChar char="o"/>
        <a:defRPr sz="1100">
          <a:solidFill>
            <a:schemeClr val="tx1"/>
          </a:solidFill>
          <a:latin typeface="+mn-lt"/>
          <a:ea typeface="+mn-ea"/>
          <a:cs typeface="+mn-cs"/>
        </a:defRPr>
      </a:lvl4pPr>
      <a:lvl5pPr marL="2057400" indent="-228600" algn="just" rtl="0" eaLnBrk="1" latinLnBrk="0" hangingPunct="1">
        <a:spcBef>
          <a:spcPct val="20000"/>
        </a:spcBef>
        <a:buFont typeface="Courier New" pitchFamily="49" charset="0"/>
        <a:buChar char="o"/>
        <a:defRPr sz="1100">
          <a:solidFill>
            <a:schemeClr val="tx1"/>
          </a:solidFill>
          <a:latin typeface="+mn-lt"/>
          <a:ea typeface="+mn-ea"/>
          <a:cs typeface="+mn-cs"/>
        </a:defRPr>
      </a:lvl5pPr>
      <a:lvl6pPr marL="2514600" indent="-228600" algn="l" rtl="0" eaLnBrk="1" latinLnBrk="0" hangingPunct="1">
        <a:spcBef>
          <a:spcPct val="20000"/>
        </a:spcBef>
        <a:buChar char="•"/>
        <a:defRPr sz="2000">
          <a:solidFill>
            <a:schemeClr val="tx1"/>
          </a:solidFill>
          <a:latin typeface="+mn-lt"/>
          <a:ea typeface="+mn-ea"/>
          <a:cs typeface="+mn-cs"/>
        </a:defRPr>
      </a:lvl6pPr>
      <a:lvl7pPr marL="2971800" indent="-228600" algn="l" rtl="0" eaLnBrk="1" latinLnBrk="0" hangingPunct="1">
        <a:spcBef>
          <a:spcPct val="20000"/>
        </a:spcBef>
        <a:buChar char="•"/>
        <a:defRPr sz="2000">
          <a:solidFill>
            <a:schemeClr val="tx1"/>
          </a:solidFill>
          <a:latin typeface="+mn-lt"/>
          <a:ea typeface="+mn-ea"/>
          <a:cs typeface="+mn-cs"/>
        </a:defRPr>
      </a:lvl7pPr>
      <a:lvl8pPr marL="3429000" indent="-228600" algn="l" rtl="0" eaLnBrk="1" latinLnBrk="0" hangingPunct="1">
        <a:spcBef>
          <a:spcPct val="20000"/>
        </a:spcBef>
        <a:buChar char="•"/>
        <a:defRPr sz="2000">
          <a:solidFill>
            <a:schemeClr val="tx1"/>
          </a:solidFill>
          <a:latin typeface="+mn-lt"/>
          <a:ea typeface="+mn-ea"/>
          <a:cs typeface="+mn-cs"/>
        </a:defRPr>
      </a:lvl8pPr>
      <a:lvl9pPr marL="3886200" indent="-228600" algn="l" rtl="0" eaLnBrk="1" latinLnBrk="0" hangingPunct="1">
        <a:spcBef>
          <a:spcPct val="20000"/>
        </a:spcBef>
        <a:buChar char="•"/>
        <a:defRPr sz="2000">
          <a:solidFill>
            <a:schemeClr val="tx1"/>
          </a:solidFill>
          <a:latin typeface="+mn-lt"/>
          <a:ea typeface="+mn-ea"/>
          <a:cs typeface="+mn-cs"/>
        </a:defRPr>
      </a:lvl9pPr>
      <a:extLst/>
    </p:bodyStyle>
    <p:otherStyle>
      <a:lvl1pPr marL="0" algn="l" rtl="0" eaLnBrk="1" hangingPunct="1">
        <a:defRPr>
          <a:solidFill>
            <a:schemeClr val="tx1"/>
          </a:solidFill>
          <a:latin typeface="+mn-lt"/>
          <a:ea typeface="+mn-ea"/>
          <a:cs typeface="+mn-cs"/>
        </a:defRPr>
      </a:lvl1pPr>
      <a:lvl2pPr marL="457200" algn="l" rtl="0" eaLnBrk="1" hangingPunct="1">
        <a:defRPr>
          <a:solidFill>
            <a:schemeClr val="tx1"/>
          </a:solidFill>
          <a:latin typeface="+mn-lt"/>
          <a:ea typeface="+mn-ea"/>
          <a:cs typeface="+mn-cs"/>
        </a:defRPr>
      </a:lvl2pPr>
      <a:lvl3pPr marL="914400" algn="l" rtl="0" eaLnBrk="1" hangingPunct="1">
        <a:defRPr>
          <a:solidFill>
            <a:schemeClr val="tx1"/>
          </a:solidFill>
          <a:latin typeface="+mn-lt"/>
          <a:ea typeface="+mn-ea"/>
          <a:cs typeface="+mn-cs"/>
        </a:defRPr>
      </a:lvl3pPr>
      <a:lvl4pPr marL="1371600" algn="l" rtl="0" eaLnBrk="1" hangingPunct="1">
        <a:defRPr>
          <a:solidFill>
            <a:schemeClr val="tx1"/>
          </a:solidFill>
          <a:latin typeface="+mn-lt"/>
          <a:ea typeface="+mn-ea"/>
          <a:cs typeface="+mn-cs"/>
        </a:defRPr>
      </a:lvl4pPr>
      <a:lvl5pPr marL="1828800" algn="l" rtl="0" eaLnBrk="1" hangingPunct="1">
        <a:defRPr>
          <a:solidFill>
            <a:schemeClr val="tx1"/>
          </a:solidFill>
          <a:latin typeface="+mn-lt"/>
          <a:ea typeface="+mn-ea"/>
          <a:cs typeface="+mn-cs"/>
        </a:defRPr>
      </a:lvl5pPr>
      <a:lvl6pPr marL="2286000" algn="l" rtl="0" eaLnBrk="1" hangingPunct="1">
        <a:defRPr>
          <a:solidFill>
            <a:schemeClr val="tx1"/>
          </a:solidFill>
          <a:latin typeface="+mn-lt"/>
          <a:ea typeface="+mn-ea"/>
          <a:cs typeface="+mn-cs"/>
        </a:defRPr>
      </a:lvl6pPr>
      <a:lvl7pPr marL="2743200" algn="l" rtl="0" eaLnBrk="1" hangingPunct="1">
        <a:defRPr>
          <a:solidFill>
            <a:schemeClr val="tx1"/>
          </a:solidFill>
          <a:latin typeface="+mn-lt"/>
          <a:ea typeface="+mn-ea"/>
          <a:cs typeface="+mn-cs"/>
        </a:defRPr>
      </a:lvl7pPr>
      <a:lvl8pPr marL="3200400" algn="l" rtl="0" eaLnBrk="1" hangingPunct="1">
        <a:defRPr>
          <a:solidFill>
            <a:schemeClr val="tx1"/>
          </a:solidFill>
          <a:latin typeface="+mn-lt"/>
          <a:ea typeface="+mn-ea"/>
          <a:cs typeface="+mn-cs"/>
        </a:defRPr>
      </a:lvl8pPr>
      <a:lvl9pPr marL="3657600" algn="l" rtl="0" eaLnBrk="1" hangingPunct="1">
        <a:defRPr>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5.xml"/><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The Business of ETFs</a:t>
            </a:r>
            <a:endParaRPr lang="en-US" dirty="0"/>
          </a:p>
        </p:txBody>
      </p:sp>
      <p:sp>
        <p:nvSpPr>
          <p:cNvPr id="3" name="Subtitle 2"/>
          <p:cNvSpPr>
            <a:spLocks noGrp="1"/>
          </p:cNvSpPr>
          <p:nvPr>
            <p:ph type="subTitle" idx="1"/>
          </p:nvPr>
        </p:nvSpPr>
        <p:spPr/>
        <p:txBody>
          <a:bodyPr/>
          <a:lstStyle/>
          <a:p>
            <a:r>
              <a:rPr lang="en-US" dirty="0" smtClean="0"/>
              <a:t>Measuring the Robustness of US ETF Firms</a:t>
            </a:r>
            <a:endParaRPr lang="en-US" dirty="0"/>
          </a:p>
        </p:txBody>
      </p:sp>
      <p:sp>
        <p:nvSpPr>
          <p:cNvPr id="4" name="Rectangle 3"/>
          <p:cNvSpPr/>
          <p:nvPr/>
        </p:nvSpPr>
        <p:spPr>
          <a:xfrm>
            <a:off x="0" y="0"/>
            <a:ext cx="76200" cy="6858000"/>
          </a:xfrm>
          <a:prstGeom prst="rect">
            <a:avLst/>
          </a:prstGeom>
          <a:solidFill>
            <a:srgbClr val="198DC7"/>
          </a:solidFill>
          <a:ln w="25400" cap="rnd" cmpd="sng" algn="ctr">
            <a:noFill/>
            <a:prstDash val="solid"/>
          </a:ln>
        </p:spPr>
        <p:style>
          <a:lnRef idx="2">
            <a:schemeClr val="accent6"/>
          </a:lnRef>
          <a:fillRef idx="1">
            <a:schemeClr val="lt1"/>
          </a:fillRef>
          <a:effectRef idx="0">
            <a:schemeClr val="accent6"/>
          </a:effectRef>
          <a:fontRef idx="minor">
            <a:schemeClr val="dk1"/>
          </a:fontRef>
        </p:style>
        <p:txBody>
          <a:bodyPr anchor="ctr"/>
          <a:lstStyle>
            <a:extLst/>
          </a:lstStyle>
          <a:p>
            <a:pPr algn="ctr"/>
            <a:endParaRPr lang="en-US" dirty="0">
              <a:solidFill>
                <a:prstClr val="black"/>
              </a:solidFill>
            </a:endParaRPr>
          </a:p>
        </p:txBody>
      </p:sp>
      <p:sp>
        <p:nvSpPr>
          <p:cNvPr id="5" name="Rectangle 12"/>
          <p:cNvSpPr txBox="1">
            <a:spLocks/>
          </p:cNvSpPr>
          <p:nvPr/>
        </p:nvSpPr>
        <p:spPr>
          <a:xfrm>
            <a:off x="5257800" y="22412"/>
            <a:ext cx="3733800" cy="304800"/>
          </a:xfrm>
          <a:prstGeom prst="rect">
            <a:avLst/>
          </a:prstGeom>
        </p:spPr>
        <p:txBody>
          <a:bodyPr vert="horz" anchor="ctr"/>
          <a:lstStyle>
            <a:lvl1pPr marL="0" algn="ctr" rtl="0" latinLnBrk="0">
              <a:defRPr sz="1000" kern="1200">
                <a:solidFill>
                  <a:sysClr val="windowText" lastClr="000000"/>
                </a:solidFill>
                <a:latin typeface="+mn-lt"/>
                <a:ea typeface="+mn-ea"/>
                <a:cs typeface="+mn-cs"/>
              </a:defRPr>
            </a:lvl1pPr>
            <a:lvl2pPr marL="457200" algn="l" rtl="0" latinLnBrk="0">
              <a:defRPr sz="1800" kern="1200">
                <a:solidFill>
                  <a:schemeClr val="tx1"/>
                </a:solidFill>
                <a:latin typeface="+mn-lt"/>
                <a:ea typeface="+mn-ea"/>
                <a:cs typeface="+mn-cs"/>
              </a:defRPr>
            </a:lvl2pPr>
            <a:lvl3pPr marL="914400" algn="l" rtl="0" latinLnBrk="0">
              <a:defRPr sz="1800" kern="1200">
                <a:solidFill>
                  <a:schemeClr val="tx1"/>
                </a:solidFill>
                <a:latin typeface="+mn-lt"/>
                <a:ea typeface="+mn-ea"/>
                <a:cs typeface="+mn-cs"/>
              </a:defRPr>
            </a:lvl3pPr>
            <a:lvl4pPr marL="1371600" algn="l" rtl="0" latinLnBrk="0">
              <a:defRPr sz="1800" kern="1200">
                <a:solidFill>
                  <a:schemeClr val="tx1"/>
                </a:solidFill>
                <a:latin typeface="+mn-lt"/>
                <a:ea typeface="+mn-ea"/>
                <a:cs typeface="+mn-cs"/>
              </a:defRPr>
            </a:lvl4pPr>
            <a:lvl5pPr marL="1828800" algn="l" rtl="0" latinLnBrk="0">
              <a:defRPr sz="1800" kern="1200">
                <a:solidFill>
                  <a:schemeClr val="tx1"/>
                </a:solidFill>
                <a:latin typeface="+mn-lt"/>
                <a:ea typeface="+mn-ea"/>
                <a:cs typeface="+mn-cs"/>
              </a:defRPr>
            </a:lvl5pPr>
            <a:lvl6pPr marL="2286000" algn="l" rtl="0" latinLnBrk="0">
              <a:defRPr sz="1800" kern="1200">
                <a:solidFill>
                  <a:schemeClr val="tx1"/>
                </a:solidFill>
                <a:latin typeface="+mn-lt"/>
                <a:ea typeface="+mn-ea"/>
                <a:cs typeface="+mn-cs"/>
              </a:defRPr>
            </a:lvl6pPr>
            <a:lvl7pPr marL="2743200" algn="l" rtl="0" latinLnBrk="0">
              <a:defRPr sz="1800" kern="1200">
                <a:solidFill>
                  <a:schemeClr val="tx1"/>
                </a:solidFill>
                <a:latin typeface="+mn-lt"/>
                <a:ea typeface="+mn-ea"/>
                <a:cs typeface="+mn-cs"/>
              </a:defRPr>
            </a:lvl7pPr>
            <a:lvl8pPr marL="3200400" algn="l" rtl="0" latinLnBrk="0">
              <a:defRPr sz="1800" kern="1200">
                <a:solidFill>
                  <a:schemeClr val="tx1"/>
                </a:solidFill>
                <a:latin typeface="+mn-lt"/>
                <a:ea typeface="+mn-ea"/>
                <a:cs typeface="+mn-cs"/>
              </a:defRPr>
            </a:lvl8pPr>
            <a:lvl9pPr marL="3657600" algn="l" rtl="0" latinLnBrk="0">
              <a:defRPr sz="1800" kern="1200">
                <a:solidFill>
                  <a:schemeClr val="tx1"/>
                </a:solidFill>
                <a:latin typeface="+mn-lt"/>
                <a:ea typeface="+mn-ea"/>
                <a:cs typeface="+mn-cs"/>
              </a:defRPr>
            </a:lvl9pPr>
            <a:extLst/>
          </a:lstStyle>
          <a:p>
            <a:pPr algn="r"/>
            <a:r>
              <a:rPr lang="en-US" sz="800" dirty="0" smtClean="0">
                <a:cs typeface="Times New Roman" pitchFamily="18" charset="0"/>
              </a:rPr>
              <a:t>2018 </a:t>
            </a:r>
            <a:r>
              <a:rPr lang="en-US" sz="800" dirty="0" smtClean="0">
                <a:cs typeface="Times New Roman" pitchFamily="18" charset="0"/>
              </a:rPr>
              <a:t>© Alpha Architect. </a:t>
            </a:r>
            <a:r>
              <a:rPr lang="en-US" sz="800" dirty="0" smtClean="0">
                <a:cs typeface="Times New Roman" pitchFamily="18" charset="0"/>
              </a:rPr>
              <a:t>All Rights Reserved.</a:t>
            </a:r>
            <a:endParaRPr lang="en-US" sz="800" dirty="0">
              <a:cs typeface="Times New Roman" pitchFamily="18" charset="0"/>
            </a:endParaRPr>
          </a:p>
        </p:txBody>
      </p:sp>
      <p:pic>
        <p:nvPicPr>
          <p:cNvPr id="6" name="Picture 2" descr="C:\Users\Trader\Dropbox\Magic Briefcase\Operations\ETF\Operations\Logo Art\Alpha Architect\Alpha Architect_Final Files_03052014\Logo_1\Other Files\Alpha Architect_Final_72.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8610" y="5861425"/>
            <a:ext cx="1535205" cy="102347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0903415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ext uri="{D42A27DB-BD31-4B8C-83A1-F6EECF244321}">
                <p14:modId xmlns:p14="http://schemas.microsoft.com/office/powerpoint/2010/main" val="3107109404"/>
              </p:ext>
            </p:extLst>
          </p:nvPr>
        </p:nvGraphicFramePr>
        <p:xfrm>
          <a:off x="228600" y="990600"/>
          <a:ext cx="8686800" cy="5181600"/>
        </p:xfrm>
        <a:graphic>
          <a:graphicData uri="http://schemas.openxmlformats.org/drawingml/2006/chart">
            <c:chart xmlns:c="http://schemas.openxmlformats.org/drawingml/2006/chart" xmlns:r="http://schemas.openxmlformats.org/officeDocument/2006/relationships" r:id="rId2"/>
          </a:graphicData>
        </a:graphic>
      </p:graphicFrame>
      <p:sp>
        <p:nvSpPr>
          <p:cNvPr id="3" name="Rectangle 2"/>
          <p:cNvSpPr/>
          <p:nvPr/>
        </p:nvSpPr>
        <p:spPr>
          <a:xfrm>
            <a:off x="2209800" y="304800"/>
            <a:ext cx="5410200" cy="523220"/>
          </a:xfrm>
          <a:prstGeom prst="rect">
            <a:avLst/>
          </a:prstGeom>
        </p:spPr>
        <p:txBody>
          <a:bodyPr wrap="square">
            <a:spAutoFit/>
          </a:bodyPr>
          <a:lstStyle/>
          <a:p>
            <a:pPr algn="ctr"/>
            <a:r>
              <a:rPr lang="en-US" sz="2800" cap="all" spc="-60" dirty="0">
                <a:solidFill>
                  <a:srgbClr val="04617B"/>
                </a:solidFill>
                <a:latin typeface="Arial Black"/>
              </a:rPr>
              <a:t>ETF Firms $1B+ by AUM</a:t>
            </a:r>
            <a:endParaRPr lang="en-US" sz="2800" dirty="0" smtClean="0"/>
          </a:p>
        </p:txBody>
      </p:sp>
    </p:spTree>
    <p:extLst>
      <p:ext uri="{BB962C8B-B14F-4D97-AF65-F5344CB8AC3E}">
        <p14:creationId xmlns:p14="http://schemas.microsoft.com/office/powerpoint/2010/main" val="332319038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Aum</a:t>
            </a:r>
            <a:r>
              <a:rPr lang="en-US" dirty="0" smtClean="0"/>
              <a:t> vs Revenue</a:t>
            </a:r>
            <a:endParaRPr lang="en-US" dirty="0"/>
          </a:p>
        </p:txBody>
      </p:sp>
      <p:sp>
        <p:nvSpPr>
          <p:cNvPr id="3" name="Text Placeholder 2"/>
          <p:cNvSpPr>
            <a:spLocks noGrp="1"/>
          </p:cNvSpPr>
          <p:nvPr>
            <p:ph type="body" idx="1"/>
          </p:nvPr>
        </p:nvSpPr>
        <p:spPr>
          <a:xfrm>
            <a:off x="990600" y="1572768"/>
            <a:ext cx="3291840" cy="639762"/>
          </a:xfrm>
        </p:spPr>
        <p:txBody>
          <a:bodyPr/>
          <a:lstStyle/>
          <a:p>
            <a:r>
              <a:rPr lang="en-US" dirty="0" smtClean="0"/>
              <a:t>Top 10 by AUM</a:t>
            </a:r>
            <a:endParaRPr lang="en-US" dirty="0"/>
          </a:p>
        </p:txBody>
      </p:sp>
      <p:sp>
        <p:nvSpPr>
          <p:cNvPr id="5" name="Text Placeholder 4"/>
          <p:cNvSpPr>
            <a:spLocks noGrp="1"/>
          </p:cNvSpPr>
          <p:nvPr>
            <p:ph type="body" sz="quarter" idx="3"/>
          </p:nvPr>
        </p:nvSpPr>
        <p:spPr>
          <a:xfrm>
            <a:off x="5166360" y="1572768"/>
            <a:ext cx="3291840" cy="639762"/>
          </a:xfrm>
        </p:spPr>
        <p:txBody>
          <a:bodyPr/>
          <a:lstStyle/>
          <a:p>
            <a:r>
              <a:rPr lang="en-US" dirty="0" smtClean="0"/>
              <a:t>Top 10 by Revenue</a:t>
            </a:r>
            <a:endParaRPr lang="en-US" dirty="0"/>
          </a:p>
        </p:txBody>
      </p:sp>
      <p:pic>
        <p:nvPicPr>
          <p:cNvPr id="1026" name="Picture 2"/>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bwMode="auto">
          <a:xfrm>
            <a:off x="4495800" y="2201663"/>
            <a:ext cx="4493122" cy="302306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7" name="Picture 3"/>
          <p:cNvPicPr>
            <a:picLocks noGrp="1" noChangeAspect="1" noChangeArrowheads="1"/>
          </p:cNvPicPr>
          <p:nvPr>
            <p:ph sz="quarter" idx="4"/>
          </p:nvPr>
        </p:nvPicPr>
        <p:blipFill>
          <a:blip r:embed="rId4">
            <a:extLst>
              <a:ext uri="{28A0092B-C50C-407E-A947-70E740481C1C}">
                <a14:useLocalDpi xmlns:a14="http://schemas.microsoft.com/office/drawing/2010/main" val="0"/>
              </a:ext>
            </a:extLst>
          </a:blip>
          <a:srcRect/>
          <a:stretch>
            <a:fillRect/>
          </a:stretch>
        </p:blipFill>
        <p:spPr bwMode="auto">
          <a:xfrm>
            <a:off x="105107" y="2209800"/>
            <a:ext cx="4466893" cy="299797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Oval 6"/>
          <p:cNvSpPr/>
          <p:nvPr/>
        </p:nvSpPr>
        <p:spPr>
          <a:xfrm>
            <a:off x="-304800" y="2895600"/>
            <a:ext cx="2133600" cy="3048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4191000" y="3200400"/>
            <a:ext cx="2133600" cy="3048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76200" y="3657600"/>
            <a:ext cx="2133600" cy="3048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Arrow Connector 8"/>
          <p:cNvCxnSpPr/>
          <p:nvPr/>
        </p:nvCxnSpPr>
        <p:spPr>
          <a:xfrm>
            <a:off x="1905000" y="3048000"/>
            <a:ext cx="2209800" cy="304800"/>
          </a:xfrm>
          <a:prstGeom prst="straightConnector1">
            <a:avLst/>
          </a:prstGeom>
          <a:ln w="571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a:off x="2057400" y="3810000"/>
            <a:ext cx="3124200" cy="1828800"/>
          </a:xfrm>
          <a:prstGeom prst="straightConnector1">
            <a:avLst/>
          </a:prstGeom>
          <a:ln w="5715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6" name="Oval 15"/>
          <p:cNvSpPr/>
          <p:nvPr/>
        </p:nvSpPr>
        <p:spPr>
          <a:xfrm>
            <a:off x="-228600" y="4953000"/>
            <a:ext cx="2133600" cy="304800"/>
          </a:xfrm>
          <a:prstGeom prst="ellipse">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p:cNvSpPr/>
          <p:nvPr/>
        </p:nvSpPr>
        <p:spPr>
          <a:xfrm>
            <a:off x="4191000" y="3959525"/>
            <a:ext cx="2133600" cy="304800"/>
          </a:xfrm>
          <a:prstGeom prst="ellipse">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8" name="Straight Arrow Connector 17"/>
          <p:cNvCxnSpPr>
            <a:endCxn id="17" idx="2"/>
          </p:cNvCxnSpPr>
          <p:nvPr/>
        </p:nvCxnSpPr>
        <p:spPr>
          <a:xfrm flipV="1">
            <a:off x="1875526" y="4111925"/>
            <a:ext cx="2315474" cy="981973"/>
          </a:xfrm>
          <a:prstGeom prst="straightConnector1">
            <a:avLst/>
          </a:prstGeom>
          <a:ln w="57150">
            <a:solidFill>
              <a:srgbClr val="00B050"/>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7933471"/>
      </p:ext>
    </p:extLst>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144000" cy="6857999"/>
          </a:xfrm>
          <a:prstGeom prst="rect">
            <a:avLst/>
          </a:prstGeom>
        </p:spPr>
      </p:pic>
    </p:spTree>
    <p:extLst>
      <p:ext uri="{BB962C8B-B14F-4D97-AF65-F5344CB8AC3E}">
        <p14:creationId xmlns:p14="http://schemas.microsoft.com/office/powerpoint/2010/main" val="357731897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hart 4"/>
          <p:cNvGraphicFramePr>
            <a:graphicFrameLocks/>
          </p:cNvGraphicFramePr>
          <p:nvPr>
            <p:extLst>
              <p:ext uri="{D42A27DB-BD31-4B8C-83A1-F6EECF244321}">
                <p14:modId xmlns:p14="http://schemas.microsoft.com/office/powerpoint/2010/main" val="2075215818"/>
              </p:ext>
            </p:extLst>
          </p:nvPr>
        </p:nvGraphicFramePr>
        <p:xfrm>
          <a:off x="33068" y="0"/>
          <a:ext cx="8991600" cy="6686550"/>
        </p:xfrm>
        <a:graphic>
          <a:graphicData uri="http://schemas.openxmlformats.org/drawingml/2006/chart">
            <c:chart xmlns:c="http://schemas.openxmlformats.org/drawingml/2006/chart" xmlns:r="http://schemas.openxmlformats.org/officeDocument/2006/relationships" r:id="rId2"/>
          </a:graphicData>
        </a:graphic>
      </p:graphicFrame>
      <p:sp>
        <p:nvSpPr>
          <p:cNvPr id="6" name="Oval 5"/>
          <p:cNvSpPr/>
          <p:nvPr/>
        </p:nvSpPr>
        <p:spPr>
          <a:xfrm rot="16200000">
            <a:off x="3810000" y="5486401"/>
            <a:ext cx="1676400" cy="3048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p:cNvSpPr/>
          <p:nvPr/>
        </p:nvSpPr>
        <p:spPr>
          <a:xfrm rot="16200000">
            <a:off x="4343400" y="5562600"/>
            <a:ext cx="1524001" cy="3048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 name="Straight Arrow Connector 10"/>
          <p:cNvCxnSpPr/>
          <p:nvPr/>
        </p:nvCxnSpPr>
        <p:spPr>
          <a:xfrm flipH="1">
            <a:off x="4800600" y="2971800"/>
            <a:ext cx="304800" cy="1219200"/>
          </a:xfrm>
          <a:prstGeom prst="straightConnector1">
            <a:avLst/>
          </a:prstGeom>
          <a:ln w="50800">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12" name="Oval 11"/>
          <p:cNvSpPr/>
          <p:nvPr/>
        </p:nvSpPr>
        <p:spPr>
          <a:xfrm rot="16200000">
            <a:off x="838200" y="5410200"/>
            <a:ext cx="1676400" cy="3048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53476161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sz="2700" dirty="0" smtClean="0"/>
              <a:t>normalized </a:t>
            </a:r>
            <a:r>
              <a:rPr lang="en-US" sz="2700" dirty="0" err="1" smtClean="0"/>
              <a:t>Herfindahl</a:t>
            </a:r>
            <a:r>
              <a:rPr lang="en-US" sz="2700" dirty="0" smtClean="0"/>
              <a:t>-Hirschman Index Rankings</a:t>
            </a:r>
            <a:endParaRPr lang="en-US" sz="2700" dirty="0"/>
          </a:p>
        </p:txBody>
      </p:sp>
      <p:graphicFrame>
        <p:nvGraphicFramePr>
          <p:cNvPr id="6" name="Content Placeholder 5"/>
          <p:cNvGraphicFramePr>
            <a:graphicFrameLocks noGrp="1"/>
          </p:cNvGraphicFramePr>
          <p:nvPr>
            <p:ph sz="half" idx="1"/>
            <p:extLst>
              <p:ext uri="{D42A27DB-BD31-4B8C-83A1-F6EECF244321}">
                <p14:modId xmlns:p14="http://schemas.microsoft.com/office/powerpoint/2010/main" val="55200240"/>
              </p:ext>
            </p:extLst>
          </p:nvPr>
        </p:nvGraphicFramePr>
        <p:xfrm>
          <a:off x="1676400" y="1600200"/>
          <a:ext cx="2971800" cy="4862687"/>
        </p:xfrm>
        <a:graphic>
          <a:graphicData uri="http://schemas.openxmlformats.org/drawingml/2006/table">
            <a:tbl>
              <a:tblPr firstRow="1" bandRow="1">
                <a:tableStyleId>{073A0DAA-6AF3-43AB-8588-CEC1D06C72B9}</a:tableStyleId>
              </a:tblPr>
              <a:tblGrid>
                <a:gridCol w="533400"/>
                <a:gridCol w="990600"/>
                <a:gridCol w="1447800"/>
              </a:tblGrid>
              <a:tr h="304800">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sz="1100" b="1" i="0" u="none" strike="noStrike" dirty="0" smtClean="0">
                          <a:solidFill>
                            <a:schemeClr val="lt1"/>
                          </a:solidFill>
                          <a:effectLst/>
                          <a:latin typeface="+mn-lt"/>
                        </a:rPr>
                        <a:t>Rank</a:t>
                      </a:r>
                      <a:endParaRPr lang="en-US" sz="1100" b="0" i="0" u="none" strike="noStrike" dirty="0" smtClean="0">
                        <a:solidFill>
                          <a:srgbClr val="000000"/>
                        </a:solidFill>
                        <a:effectLst/>
                        <a:latin typeface="Calibri"/>
                      </a:endParaRPr>
                    </a:p>
                  </a:txBody>
                  <a:tcPr marL="9525" marR="9525" marT="9525" marB="0" anchor="b"/>
                </a:tc>
                <a:tc>
                  <a:txBody>
                    <a:bodyPr/>
                    <a:lstStyle/>
                    <a:p>
                      <a:pPr algn="ctr" fontAlgn="b"/>
                      <a:r>
                        <a:rPr lang="en-US" sz="1100" u="none" strike="noStrike" dirty="0" smtClean="0">
                          <a:effectLst/>
                        </a:rPr>
                        <a:t>Firm</a:t>
                      </a:r>
                      <a:endParaRPr lang="en-US" sz="1100" b="0" i="0" u="none" strike="noStrike" dirty="0">
                        <a:solidFill>
                          <a:srgbClr val="000000"/>
                        </a:solidFill>
                        <a:effectLst/>
                        <a:latin typeface="Calibri"/>
                      </a:endParaRPr>
                    </a:p>
                  </a:txBody>
                  <a:tcPr marL="9525" marR="9525" marT="9525" marB="0" anchor="b"/>
                </a:tc>
                <a:tc>
                  <a:txBody>
                    <a:bodyPr/>
                    <a:lstStyle/>
                    <a:p>
                      <a:pPr algn="ctr" fontAlgn="b"/>
                      <a:r>
                        <a:rPr lang="en-US" sz="1100" u="none" strike="noStrike" dirty="0">
                          <a:effectLst/>
                        </a:rPr>
                        <a:t>Normalized HHI</a:t>
                      </a:r>
                      <a:endParaRPr lang="en-US" sz="1100" b="0" i="0" u="none" strike="noStrike" dirty="0">
                        <a:solidFill>
                          <a:srgbClr val="000000"/>
                        </a:solidFill>
                        <a:effectLst/>
                        <a:latin typeface="Calibri"/>
                      </a:endParaRPr>
                    </a:p>
                  </a:txBody>
                  <a:tcPr marL="9525" marR="9525" marT="9525" marB="0" anchor="b"/>
                </a:tc>
              </a:tr>
              <a:tr h="268111">
                <a:tc>
                  <a:txBody>
                    <a:bodyPr/>
                    <a:lstStyle/>
                    <a:p>
                      <a:pPr algn="ctr" fontAlgn="b"/>
                      <a:r>
                        <a:rPr lang="en-US" sz="1100" u="none" strike="noStrike">
                          <a:effectLst/>
                        </a:rPr>
                        <a:t>1</a:t>
                      </a:r>
                      <a:endParaRPr lang="en-US" sz="1100" b="0" i="0" u="none" strike="noStrike">
                        <a:solidFill>
                          <a:srgbClr val="000000"/>
                        </a:solidFill>
                        <a:effectLst/>
                        <a:latin typeface="Calibri"/>
                      </a:endParaRPr>
                    </a:p>
                  </a:txBody>
                  <a:tcPr marL="9525" marR="9525" marT="9525" marB="0" anchor="b"/>
                </a:tc>
                <a:tc>
                  <a:txBody>
                    <a:bodyPr/>
                    <a:lstStyle/>
                    <a:p>
                      <a:pPr algn="ctr" fontAlgn="b"/>
                      <a:r>
                        <a:rPr lang="en-US" sz="1100" u="none" strike="noStrike" dirty="0" err="1">
                          <a:effectLst/>
                        </a:rPr>
                        <a:t>KraneShares</a:t>
                      </a:r>
                      <a:endParaRPr lang="en-US" sz="1100" b="0" i="0" u="none" strike="noStrike" dirty="0">
                        <a:solidFill>
                          <a:srgbClr val="000000"/>
                        </a:solidFill>
                        <a:effectLst/>
                        <a:latin typeface="Calibri"/>
                      </a:endParaRPr>
                    </a:p>
                  </a:txBody>
                  <a:tcPr marL="9525" marR="9525" marT="9525" marB="0" anchor="b"/>
                </a:tc>
                <a:tc>
                  <a:txBody>
                    <a:bodyPr/>
                    <a:lstStyle/>
                    <a:p>
                      <a:pPr algn="ctr" fontAlgn="b"/>
                      <a:r>
                        <a:rPr lang="en-US" sz="1100" u="none" strike="noStrike">
                          <a:effectLst/>
                        </a:rPr>
                        <a:t>0.5971</a:t>
                      </a:r>
                      <a:endParaRPr lang="en-US" sz="1100" b="0" i="0" u="none" strike="noStrike">
                        <a:solidFill>
                          <a:srgbClr val="000000"/>
                        </a:solidFill>
                        <a:effectLst/>
                        <a:latin typeface="Calibri"/>
                      </a:endParaRPr>
                    </a:p>
                  </a:txBody>
                  <a:tcPr marL="9525" marR="9525" marT="9525" marB="0" anchor="b"/>
                </a:tc>
              </a:tr>
              <a:tr h="268111">
                <a:tc>
                  <a:txBody>
                    <a:bodyPr/>
                    <a:lstStyle/>
                    <a:p>
                      <a:pPr algn="ctr" fontAlgn="b"/>
                      <a:r>
                        <a:rPr lang="en-US" sz="1100" u="none" strike="noStrike">
                          <a:effectLst/>
                        </a:rPr>
                        <a:t>2</a:t>
                      </a:r>
                      <a:endParaRPr lang="en-US" sz="1100" b="0" i="0" u="none" strike="noStrike">
                        <a:solidFill>
                          <a:srgbClr val="000000"/>
                        </a:solidFill>
                        <a:effectLst/>
                        <a:latin typeface="Calibri"/>
                      </a:endParaRPr>
                    </a:p>
                  </a:txBody>
                  <a:tcPr marL="9525" marR="9525" marT="9525" marB="0" anchor="b"/>
                </a:tc>
                <a:tc>
                  <a:txBody>
                    <a:bodyPr/>
                    <a:lstStyle/>
                    <a:p>
                      <a:pPr algn="ctr" fontAlgn="b"/>
                      <a:r>
                        <a:rPr lang="en-US" sz="1100" u="none" strike="noStrike">
                          <a:effectLst/>
                        </a:rPr>
                        <a:t>ALPS</a:t>
                      </a:r>
                      <a:endParaRPr lang="en-US" sz="1100" b="0" i="0" u="none" strike="noStrike">
                        <a:solidFill>
                          <a:srgbClr val="000000"/>
                        </a:solidFill>
                        <a:effectLst/>
                        <a:latin typeface="Calibri"/>
                      </a:endParaRPr>
                    </a:p>
                  </a:txBody>
                  <a:tcPr marL="9525" marR="9525" marT="9525" marB="0" anchor="b"/>
                </a:tc>
                <a:tc>
                  <a:txBody>
                    <a:bodyPr/>
                    <a:lstStyle/>
                    <a:p>
                      <a:pPr algn="ctr" fontAlgn="b"/>
                      <a:r>
                        <a:rPr lang="en-US" sz="1100" u="none" strike="noStrike" dirty="0">
                          <a:effectLst/>
                        </a:rPr>
                        <a:t>0.4825</a:t>
                      </a:r>
                      <a:endParaRPr lang="en-US" sz="1100" b="0" i="0" u="none" strike="noStrike" dirty="0">
                        <a:solidFill>
                          <a:srgbClr val="000000"/>
                        </a:solidFill>
                        <a:effectLst/>
                        <a:latin typeface="Calibri"/>
                      </a:endParaRPr>
                    </a:p>
                  </a:txBody>
                  <a:tcPr marL="9525" marR="9525" marT="9525" marB="0" anchor="b"/>
                </a:tc>
              </a:tr>
              <a:tr h="268111">
                <a:tc>
                  <a:txBody>
                    <a:bodyPr/>
                    <a:lstStyle/>
                    <a:p>
                      <a:pPr algn="ctr" fontAlgn="b"/>
                      <a:r>
                        <a:rPr lang="en-US" sz="1100" u="none" strike="noStrike">
                          <a:effectLst/>
                        </a:rPr>
                        <a:t>3</a:t>
                      </a:r>
                      <a:endParaRPr lang="en-US" sz="1100" b="0" i="0" u="none" strike="noStrike">
                        <a:solidFill>
                          <a:srgbClr val="000000"/>
                        </a:solidFill>
                        <a:effectLst/>
                        <a:latin typeface="Calibri"/>
                      </a:endParaRPr>
                    </a:p>
                  </a:txBody>
                  <a:tcPr marL="9525" marR="9525" marT="9525" marB="0" anchor="b"/>
                </a:tc>
                <a:tc>
                  <a:txBody>
                    <a:bodyPr/>
                    <a:lstStyle/>
                    <a:p>
                      <a:pPr algn="ctr" fontAlgn="b"/>
                      <a:r>
                        <a:rPr lang="en-US" sz="1100" u="none" strike="noStrike">
                          <a:effectLst/>
                        </a:rPr>
                        <a:t>Columbia</a:t>
                      </a:r>
                      <a:endParaRPr lang="en-US" sz="1100" b="0" i="0" u="none" strike="noStrike">
                        <a:solidFill>
                          <a:srgbClr val="000000"/>
                        </a:solidFill>
                        <a:effectLst/>
                        <a:latin typeface="Calibri"/>
                      </a:endParaRPr>
                    </a:p>
                  </a:txBody>
                  <a:tcPr marL="9525" marR="9525" marT="9525" marB="0" anchor="b"/>
                </a:tc>
                <a:tc>
                  <a:txBody>
                    <a:bodyPr/>
                    <a:lstStyle/>
                    <a:p>
                      <a:pPr algn="ctr" fontAlgn="b"/>
                      <a:r>
                        <a:rPr lang="en-US" sz="1100" u="none" strike="noStrike">
                          <a:effectLst/>
                        </a:rPr>
                        <a:t>0.4333</a:t>
                      </a:r>
                      <a:endParaRPr lang="en-US" sz="1100" b="0" i="0" u="none" strike="noStrike">
                        <a:solidFill>
                          <a:srgbClr val="000000"/>
                        </a:solidFill>
                        <a:effectLst/>
                        <a:latin typeface="Calibri"/>
                      </a:endParaRPr>
                    </a:p>
                  </a:txBody>
                  <a:tcPr marL="9525" marR="9525" marT="9525" marB="0" anchor="b"/>
                </a:tc>
              </a:tr>
              <a:tr h="268111">
                <a:tc>
                  <a:txBody>
                    <a:bodyPr/>
                    <a:lstStyle/>
                    <a:p>
                      <a:pPr algn="ctr" fontAlgn="b"/>
                      <a:r>
                        <a:rPr lang="en-US" sz="1100" u="none" strike="noStrike">
                          <a:effectLst/>
                        </a:rPr>
                        <a:t>4</a:t>
                      </a:r>
                      <a:endParaRPr lang="en-US" sz="1100" b="0" i="0" u="none" strike="noStrike">
                        <a:solidFill>
                          <a:srgbClr val="000000"/>
                        </a:solidFill>
                        <a:effectLst/>
                        <a:latin typeface="Calibri"/>
                      </a:endParaRPr>
                    </a:p>
                  </a:txBody>
                  <a:tcPr marL="9525" marR="9525" marT="9525" marB="0" anchor="b"/>
                </a:tc>
                <a:tc>
                  <a:txBody>
                    <a:bodyPr/>
                    <a:lstStyle/>
                    <a:p>
                      <a:pPr algn="ctr" fontAlgn="b"/>
                      <a:r>
                        <a:rPr lang="en-US" sz="1100" u="none" strike="noStrike">
                          <a:effectLst/>
                        </a:rPr>
                        <a:t>USCF</a:t>
                      </a:r>
                      <a:endParaRPr lang="en-US" sz="1100" b="0" i="0" u="none" strike="noStrike">
                        <a:solidFill>
                          <a:srgbClr val="000000"/>
                        </a:solidFill>
                        <a:effectLst/>
                        <a:latin typeface="Calibri"/>
                      </a:endParaRPr>
                    </a:p>
                  </a:txBody>
                  <a:tcPr marL="9525" marR="9525" marT="9525" marB="0" anchor="b"/>
                </a:tc>
                <a:tc>
                  <a:txBody>
                    <a:bodyPr/>
                    <a:lstStyle/>
                    <a:p>
                      <a:pPr algn="ctr" fontAlgn="b"/>
                      <a:r>
                        <a:rPr lang="en-US" sz="1100" u="none" strike="noStrike" dirty="0">
                          <a:effectLst/>
                        </a:rPr>
                        <a:t>0.3679</a:t>
                      </a:r>
                      <a:endParaRPr lang="en-US" sz="1100" b="0" i="0" u="none" strike="noStrike" dirty="0">
                        <a:solidFill>
                          <a:srgbClr val="000000"/>
                        </a:solidFill>
                        <a:effectLst/>
                        <a:latin typeface="Calibri"/>
                      </a:endParaRPr>
                    </a:p>
                  </a:txBody>
                  <a:tcPr marL="9525" marR="9525" marT="9525" marB="0" anchor="b"/>
                </a:tc>
              </a:tr>
              <a:tr h="268111">
                <a:tc>
                  <a:txBody>
                    <a:bodyPr/>
                    <a:lstStyle/>
                    <a:p>
                      <a:pPr algn="ctr" fontAlgn="b"/>
                      <a:r>
                        <a:rPr lang="en-US" sz="1100" u="none" strike="noStrike">
                          <a:effectLst/>
                        </a:rPr>
                        <a:t>5</a:t>
                      </a:r>
                      <a:endParaRPr lang="en-US" sz="1100" b="0" i="0" u="none" strike="noStrike">
                        <a:solidFill>
                          <a:srgbClr val="000000"/>
                        </a:solidFill>
                        <a:effectLst/>
                        <a:latin typeface="Calibri"/>
                      </a:endParaRPr>
                    </a:p>
                  </a:txBody>
                  <a:tcPr marL="9525" marR="9525" marT="9525" marB="0" anchor="b"/>
                </a:tc>
                <a:tc>
                  <a:txBody>
                    <a:bodyPr/>
                    <a:lstStyle/>
                    <a:p>
                      <a:pPr algn="ctr" fontAlgn="b"/>
                      <a:r>
                        <a:rPr lang="en-US" sz="1100" u="none" strike="noStrike">
                          <a:effectLst/>
                        </a:rPr>
                        <a:t>Deutsche Bank</a:t>
                      </a:r>
                      <a:endParaRPr lang="en-US" sz="1100" b="0" i="0" u="none" strike="noStrike">
                        <a:solidFill>
                          <a:srgbClr val="000000"/>
                        </a:solidFill>
                        <a:effectLst/>
                        <a:latin typeface="Calibri"/>
                      </a:endParaRPr>
                    </a:p>
                  </a:txBody>
                  <a:tcPr marL="9525" marR="9525" marT="9525" marB="0" anchor="b"/>
                </a:tc>
                <a:tc>
                  <a:txBody>
                    <a:bodyPr/>
                    <a:lstStyle/>
                    <a:p>
                      <a:pPr algn="ctr" fontAlgn="b"/>
                      <a:r>
                        <a:rPr lang="en-US" sz="1100" u="none" strike="noStrike">
                          <a:effectLst/>
                        </a:rPr>
                        <a:t>0.2995</a:t>
                      </a:r>
                      <a:endParaRPr lang="en-US" sz="1100" b="0" i="0" u="none" strike="noStrike">
                        <a:solidFill>
                          <a:srgbClr val="000000"/>
                        </a:solidFill>
                        <a:effectLst/>
                        <a:latin typeface="Calibri"/>
                      </a:endParaRPr>
                    </a:p>
                  </a:txBody>
                  <a:tcPr marL="9525" marR="9525" marT="9525" marB="0" anchor="b"/>
                </a:tc>
              </a:tr>
              <a:tr h="268111">
                <a:tc>
                  <a:txBody>
                    <a:bodyPr/>
                    <a:lstStyle/>
                    <a:p>
                      <a:pPr algn="ctr" fontAlgn="b"/>
                      <a:r>
                        <a:rPr lang="en-US" sz="1100" u="none" strike="noStrike">
                          <a:effectLst/>
                        </a:rPr>
                        <a:t>6</a:t>
                      </a:r>
                      <a:endParaRPr lang="en-US" sz="1100" b="0" i="0" u="none" strike="noStrike">
                        <a:solidFill>
                          <a:srgbClr val="000000"/>
                        </a:solidFill>
                        <a:effectLst/>
                        <a:latin typeface="Calibri"/>
                      </a:endParaRPr>
                    </a:p>
                  </a:txBody>
                  <a:tcPr marL="9525" marR="9525" marT="9525" marB="0" anchor="b"/>
                </a:tc>
                <a:tc>
                  <a:txBody>
                    <a:bodyPr/>
                    <a:lstStyle/>
                    <a:p>
                      <a:pPr algn="ctr" fontAlgn="b"/>
                      <a:r>
                        <a:rPr lang="en-US" sz="1100" u="none" strike="noStrike">
                          <a:effectLst/>
                        </a:rPr>
                        <a:t>Virtus</a:t>
                      </a:r>
                      <a:endParaRPr lang="en-US" sz="1100" b="0" i="0" u="none" strike="noStrike">
                        <a:solidFill>
                          <a:srgbClr val="000000"/>
                        </a:solidFill>
                        <a:effectLst/>
                        <a:latin typeface="Calibri"/>
                      </a:endParaRPr>
                    </a:p>
                  </a:txBody>
                  <a:tcPr marL="9525" marR="9525" marT="9525" marB="0" anchor="b"/>
                </a:tc>
                <a:tc>
                  <a:txBody>
                    <a:bodyPr/>
                    <a:lstStyle/>
                    <a:p>
                      <a:pPr algn="ctr" fontAlgn="b"/>
                      <a:r>
                        <a:rPr lang="en-US" sz="1100" u="none" strike="noStrike">
                          <a:effectLst/>
                        </a:rPr>
                        <a:t>0.2960</a:t>
                      </a:r>
                      <a:endParaRPr lang="en-US" sz="1100" b="0" i="0" u="none" strike="noStrike">
                        <a:solidFill>
                          <a:srgbClr val="000000"/>
                        </a:solidFill>
                        <a:effectLst/>
                        <a:latin typeface="Calibri"/>
                      </a:endParaRPr>
                    </a:p>
                  </a:txBody>
                  <a:tcPr marL="9525" marR="9525" marT="9525" marB="0" anchor="b"/>
                </a:tc>
              </a:tr>
              <a:tr h="268111">
                <a:tc>
                  <a:txBody>
                    <a:bodyPr/>
                    <a:lstStyle/>
                    <a:p>
                      <a:pPr algn="ctr" fontAlgn="b"/>
                      <a:r>
                        <a:rPr lang="en-US" sz="1100" u="none" strike="noStrike">
                          <a:effectLst/>
                        </a:rPr>
                        <a:t>7</a:t>
                      </a:r>
                      <a:endParaRPr lang="en-US" sz="1100" b="0" i="0" u="none" strike="noStrike">
                        <a:solidFill>
                          <a:srgbClr val="000000"/>
                        </a:solidFill>
                        <a:effectLst/>
                        <a:latin typeface="Calibri"/>
                      </a:endParaRPr>
                    </a:p>
                  </a:txBody>
                  <a:tcPr marL="9525" marR="9525" marT="9525" marB="0" anchor="b"/>
                </a:tc>
                <a:tc>
                  <a:txBody>
                    <a:bodyPr/>
                    <a:lstStyle/>
                    <a:p>
                      <a:pPr algn="ctr" fontAlgn="b"/>
                      <a:r>
                        <a:rPr lang="en-US" sz="1100" u="none" strike="noStrike">
                          <a:effectLst/>
                        </a:rPr>
                        <a:t>PIMCO</a:t>
                      </a:r>
                      <a:endParaRPr lang="en-US" sz="1100" b="0" i="0" u="none" strike="noStrike">
                        <a:solidFill>
                          <a:srgbClr val="000000"/>
                        </a:solidFill>
                        <a:effectLst/>
                        <a:latin typeface="Calibri"/>
                      </a:endParaRPr>
                    </a:p>
                  </a:txBody>
                  <a:tcPr marL="9525" marR="9525" marT="9525" marB="0" anchor="b"/>
                </a:tc>
                <a:tc>
                  <a:txBody>
                    <a:bodyPr/>
                    <a:lstStyle/>
                    <a:p>
                      <a:pPr algn="ctr" fontAlgn="b"/>
                      <a:r>
                        <a:rPr lang="en-US" sz="1100" u="none" strike="noStrike">
                          <a:effectLst/>
                        </a:rPr>
                        <a:t>0.2901</a:t>
                      </a:r>
                      <a:endParaRPr lang="en-US" sz="1100" b="0" i="0" u="none" strike="noStrike">
                        <a:solidFill>
                          <a:srgbClr val="000000"/>
                        </a:solidFill>
                        <a:effectLst/>
                        <a:latin typeface="Calibri"/>
                      </a:endParaRPr>
                    </a:p>
                  </a:txBody>
                  <a:tcPr marL="9525" marR="9525" marT="9525" marB="0" anchor="b"/>
                </a:tc>
              </a:tr>
              <a:tr h="268111">
                <a:tc>
                  <a:txBody>
                    <a:bodyPr/>
                    <a:lstStyle/>
                    <a:p>
                      <a:pPr algn="ctr" fontAlgn="b"/>
                      <a:r>
                        <a:rPr lang="en-US" sz="1100" u="none" strike="noStrike">
                          <a:effectLst/>
                        </a:rPr>
                        <a:t>8</a:t>
                      </a:r>
                      <a:endParaRPr lang="en-US" sz="1100" b="0" i="0" u="none" strike="noStrike">
                        <a:solidFill>
                          <a:srgbClr val="000000"/>
                        </a:solidFill>
                        <a:effectLst/>
                        <a:latin typeface="Calibri"/>
                      </a:endParaRPr>
                    </a:p>
                  </a:txBody>
                  <a:tcPr marL="9525" marR="9525" marT="9525" marB="0" anchor="b"/>
                </a:tc>
                <a:tc>
                  <a:txBody>
                    <a:bodyPr/>
                    <a:lstStyle/>
                    <a:p>
                      <a:pPr algn="ctr" fontAlgn="b"/>
                      <a:r>
                        <a:rPr lang="en-US" sz="1100" u="none" strike="noStrike">
                          <a:effectLst/>
                        </a:rPr>
                        <a:t>Principal</a:t>
                      </a:r>
                      <a:endParaRPr lang="en-US" sz="1100" b="0" i="0" u="none" strike="noStrike">
                        <a:solidFill>
                          <a:srgbClr val="000000"/>
                        </a:solidFill>
                        <a:effectLst/>
                        <a:latin typeface="Calibri"/>
                      </a:endParaRPr>
                    </a:p>
                  </a:txBody>
                  <a:tcPr marL="9525" marR="9525" marT="9525" marB="0" anchor="b"/>
                </a:tc>
                <a:tc>
                  <a:txBody>
                    <a:bodyPr/>
                    <a:lstStyle/>
                    <a:p>
                      <a:pPr algn="ctr" fontAlgn="b"/>
                      <a:r>
                        <a:rPr lang="en-US" sz="1100" u="none" strike="noStrike">
                          <a:effectLst/>
                        </a:rPr>
                        <a:t>0.2628</a:t>
                      </a:r>
                      <a:endParaRPr lang="en-US" sz="1100" b="0" i="0" u="none" strike="noStrike">
                        <a:solidFill>
                          <a:srgbClr val="000000"/>
                        </a:solidFill>
                        <a:effectLst/>
                        <a:latin typeface="Calibri"/>
                      </a:endParaRPr>
                    </a:p>
                  </a:txBody>
                  <a:tcPr marL="9525" marR="9525" marT="9525" marB="0" anchor="b"/>
                </a:tc>
              </a:tr>
              <a:tr h="268111">
                <a:tc>
                  <a:txBody>
                    <a:bodyPr/>
                    <a:lstStyle/>
                    <a:p>
                      <a:pPr algn="ctr" fontAlgn="b"/>
                      <a:r>
                        <a:rPr lang="en-US" sz="1100" u="none" strike="noStrike">
                          <a:effectLst/>
                        </a:rPr>
                        <a:t>9</a:t>
                      </a:r>
                      <a:endParaRPr lang="en-US" sz="1100" b="0" i="0" u="none" strike="noStrike">
                        <a:solidFill>
                          <a:srgbClr val="000000"/>
                        </a:solidFill>
                        <a:effectLst/>
                        <a:latin typeface="Calibri"/>
                      </a:endParaRPr>
                    </a:p>
                  </a:txBody>
                  <a:tcPr marL="9525" marR="9525" marT="9525" marB="0" anchor="b"/>
                </a:tc>
                <a:tc>
                  <a:txBody>
                    <a:bodyPr/>
                    <a:lstStyle/>
                    <a:p>
                      <a:pPr algn="ctr" fontAlgn="b"/>
                      <a:r>
                        <a:rPr lang="en-US" sz="1100" u="none" strike="noStrike">
                          <a:effectLst/>
                        </a:rPr>
                        <a:t>ETFMG</a:t>
                      </a:r>
                      <a:endParaRPr lang="en-US" sz="1100" b="0" i="0" u="none" strike="noStrike">
                        <a:solidFill>
                          <a:srgbClr val="000000"/>
                        </a:solidFill>
                        <a:effectLst/>
                        <a:latin typeface="Calibri"/>
                      </a:endParaRPr>
                    </a:p>
                  </a:txBody>
                  <a:tcPr marL="9525" marR="9525" marT="9525" marB="0" anchor="b"/>
                </a:tc>
                <a:tc>
                  <a:txBody>
                    <a:bodyPr/>
                    <a:lstStyle/>
                    <a:p>
                      <a:pPr algn="ctr" fontAlgn="b"/>
                      <a:r>
                        <a:rPr lang="en-US" sz="1100" u="none" strike="noStrike">
                          <a:effectLst/>
                        </a:rPr>
                        <a:t>0.2495</a:t>
                      </a:r>
                      <a:endParaRPr lang="en-US" sz="1100" b="0" i="0" u="none" strike="noStrike">
                        <a:solidFill>
                          <a:srgbClr val="000000"/>
                        </a:solidFill>
                        <a:effectLst/>
                        <a:latin typeface="Calibri"/>
                      </a:endParaRPr>
                    </a:p>
                  </a:txBody>
                  <a:tcPr marL="9525" marR="9525" marT="9525" marB="0" anchor="b"/>
                </a:tc>
              </a:tr>
              <a:tr h="268111">
                <a:tc>
                  <a:txBody>
                    <a:bodyPr/>
                    <a:lstStyle/>
                    <a:p>
                      <a:pPr algn="ctr" fontAlgn="b"/>
                      <a:r>
                        <a:rPr lang="en-US" sz="1100" u="none" strike="noStrike">
                          <a:effectLst/>
                        </a:rPr>
                        <a:t>10</a:t>
                      </a:r>
                      <a:endParaRPr lang="en-US" sz="1100" b="0" i="0" u="none" strike="noStrike">
                        <a:solidFill>
                          <a:srgbClr val="000000"/>
                        </a:solidFill>
                        <a:effectLst/>
                        <a:latin typeface="Calibri"/>
                      </a:endParaRPr>
                    </a:p>
                  </a:txBody>
                  <a:tcPr marL="9525" marR="9525" marT="9525" marB="0" anchor="b"/>
                </a:tc>
                <a:tc>
                  <a:txBody>
                    <a:bodyPr/>
                    <a:lstStyle/>
                    <a:p>
                      <a:pPr algn="ctr" fontAlgn="b"/>
                      <a:r>
                        <a:rPr lang="en-US" sz="1100" u="none" strike="noStrike">
                          <a:effectLst/>
                        </a:rPr>
                        <a:t>JPM</a:t>
                      </a:r>
                      <a:endParaRPr lang="en-US" sz="1100" b="0" i="0" u="none" strike="noStrike">
                        <a:solidFill>
                          <a:srgbClr val="000000"/>
                        </a:solidFill>
                        <a:effectLst/>
                        <a:latin typeface="Calibri"/>
                      </a:endParaRPr>
                    </a:p>
                  </a:txBody>
                  <a:tcPr marL="9525" marR="9525" marT="9525" marB="0" anchor="b"/>
                </a:tc>
                <a:tc>
                  <a:txBody>
                    <a:bodyPr/>
                    <a:lstStyle/>
                    <a:p>
                      <a:pPr algn="ctr" fontAlgn="b"/>
                      <a:r>
                        <a:rPr lang="en-US" sz="1100" u="none" strike="noStrike">
                          <a:effectLst/>
                        </a:rPr>
                        <a:t>0.2381</a:t>
                      </a:r>
                      <a:endParaRPr lang="en-US" sz="1100" b="0" i="0" u="none" strike="noStrike">
                        <a:solidFill>
                          <a:srgbClr val="000000"/>
                        </a:solidFill>
                        <a:effectLst/>
                        <a:latin typeface="Calibri"/>
                      </a:endParaRPr>
                    </a:p>
                  </a:txBody>
                  <a:tcPr marL="9525" marR="9525" marT="9525" marB="0" anchor="b"/>
                </a:tc>
              </a:tr>
              <a:tr h="268111">
                <a:tc>
                  <a:txBody>
                    <a:bodyPr/>
                    <a:lstStyle/>
                    <a:p>
                      <a:pPr algn="ctr" fontAlgn="b"/>
                      <a:r>
                        <a:rPr lang="en-US" sz="1100" u="none" strike="noStrike">
                          <a:effectLst/>
                        </a:rPr>
                        <a:t>11</a:t>
                      </a:r>
                      <a:endParaRPr lang="en-US" sz="1100" b="0" i="0" u="none" strike="noStrike">
                        <a:solidFill>
                          <a:srgbClr val="000000"/>
                        </a:solidFill>
                        <a:effectLst/>
                        <a:latin typeface="Calibri"/>
                      </a:endParaRPr>
                    </a:p>
                  </a:txBody>
                  <a:tcPr marL="9525" marR="9525" marT="9525" marB="0" anchor="b"/>
                </a:tc>
                <a:tc>
                  <a:txBody>
                    <a:bodyPr/>
                    <a:lstStyle/>
                    <a:p>
                      <a:pPr algn="ctr" fontAlgn="b"/>
                      <a:r>
                        <a:rPr lang="en-US" sz="1100" u="none" strike="noStrike">
                          <a:effectLst/>
                        </a:rPr>
                        <a:t>Goldman</a:t>
                      </a:r>
                      <a:endParaRPr lang="en-US" sz="1100" b="0" i="0" u="none" strike="noStrike">
                        <a:solidFill>
                          <a:srgbClr val="000000"/>
                        </a:solidFill>
                        <a:effectLst/>
                        <a:latin typeface="Calibri"/>
                      </a:endParaRPr>
                    </a:p>
                  </a:txBody>
                  <a:tcPr marL="9525" marR="9525" marT="9525" marB="0" anchor="b"/>
                </a:tc>
                <a:tc>
                  <a:txBody>
                    <a:bodyPr/>
                    <a:lstStyle/>
                    <a:p>
                      <a:pPr algn="ctr" fontAlgn="b"/>
                      <a:r>
                        <a:rPr lang="en-US" sz="1100" u="none" strike="noStrike">
                          <a:effectLst/>
                        </a:rPr>
                        <a:t>0.2087</a:t>
                      </a:r>
                      <a:endParaRPr lang="en-US" sz="1100" b="0" i="0" u="none" strike="noStrike">
                        <a:solidFill>
                          <a:srgbClr val="000000"/>
                        </a:solidFill>
                        <a:effectLst/>
                        <a:latin typeface="Calibri"/>
                      </a:endParaRPr>
                    </a:p>
                  </a:txBody>
                  <a:tcPr marL="9525" marR="9525" marT="9525" marB="0" anchor="b"/>
                </a:tc>
              </a:tr>
              <a:tr h="268111">
                <a:tc>
                  <a:txBody>
                    <a:bodyPr/>
                    <a:lstStyle/>
                    <a:p>
                      <a:pPr algn="ctr" fontAlgn="b"/>
                      <a:r>
                        <a:rPr lang="en-US" sz="1100" u="none" strike="noStrike">
                          <a:effectLst/>
                        </a:rPr>
                        <a:t>12</a:t>
                      </a:r>
                      <a:endParaRPr lang="en-US" sz="1100" b="0" i="0" u="none" strike="noStrike">
                        <a:solidFill>
                          <a:srgbClr val="000000"/>
                        </a:solidFill>
                        <a:effectLst/>
                        <a:latin typeface="Calibri"/>
                      </a:endParaRPr>
                    </a:p>
                  </a:txBody>
                  <a:tcPr marL="9525" marR="9525" marT="9525" marB="0" anchor="b"/>
                </a:tc>
                <a:tc>
                  <a:txBody>
                    <a:bodyPr/>
                    <a:lstStyle/>
                    <a:p>
                      <a:pPr algn="ctr" fontAlgn="b"/>
                      <a:r>
                        <a:rPr lang="en-US" sz="1100" u="none" strike="noStrike">
                          <a:effectLst/>
                        </a:rPr>
                        <a:t>ETC</a:t>
                      </a:r>
                      <a:endParaRPr lang="en-US" sz="1100" b="0" i="0" u="none" strike="noStrike">
                        <a:solidFill>
                          <a:srgbClr val="000000"/>
                        </a:solidFill>
                        <a:effectLst/>
                        <a:latin typeface="Calibri"/>
                      </a:endParaRPr>
                    </a:p>
                  </a:txBody>
                  <a:tcPr marL="9525" marR="9525" marT="9525" marB="0" anchor="b"/>
                </a:tc>
                <a:tc>
                  <a:txBody>
                    <a:bodyPr/>
                    <a:lstStyle/>
                    <a:p>
                      <a:pPr algn="ctr" fontAlgn="b"/>
                      <a:r>
                        <a:rPr lang="en-US" sz="1100" u="none" strike="noStrike">
                          <a:effectLst/>
                        </a:rPr>
                        <a:t>0.2042</a:t>
                      </a:r>
                      <a:endParaRPr lang="en-US" sz="1100" b="0" i="0" u="none" strike="noStrike">
                        <a:solidFill>
                          <a:srgbClr val="000000"/>
                        </a:solidFill>
                        <a:effectLst/>
                        <a:latin typeface="Calibri"/>
                      </a:endParaRPr>
                    </a:p>
                  </a:txBody>
                  <a:tcPr marL="9525" marR="9525" marT="9525" marB="0" anchor="b"/>
                </a:tc>
              </a:tr>
              <a:tr h="268111">
                <a:tc>
                  <a:txBody>
                    <a:bodyPr/>
                    <a:lstStyle/>
                    <a:p>
                      <a:pPr algn="ctr" fontAlgn="b"/>
                      <a:r>
                        <a:rPr lang="en-US" sz="1100" u="none" strike="noStrike">
                          <a:effectLst/>
                        </a:rPr>
                        <a:t>13</a:t>
                      </a:r>
                      <a:endParaRPr lang="en-US" sz="1100" b="0" i="0" u="none" strike="noStrike">
                        <a:solidFill>
                          <a:srgbClr val="000000"/>
                        </a:solidFill>
                        <a:effectLst/>
                        <a:latin typeface="Calibri"/>
                      </a:endParaRPr>
                    </a:p>
                  </a:txBody>
                  <a:tcPr marL="9525" marR="9525" marT="9525" marB="0" anchor="b"/>
                </a:tc>
                <a:tc>
                  <a:txBody>
                    <a:bodyPr/>
                    <a:lstStyle/>
                    <a:p>
                      <a:pPr algn="ctr" fontAlgn="b"/>
                      <a:r>
                        <a:rPr lang="en-US" sz="1100" u="none" strike="noStrike" dirty="0">
                          <a:effectLst/>
                        </a:rPr>
                        <a:t>State Street</a:t>
                      </a:r>
                      <a:endParaRPr lang="en-US" sz="1100" b="0" i="0" u="none" strike="noStrike" dirty="0">
                        <a:solidFill>
                          <a:srgbClr val="000000"/>
                        </a:solidFill>
                        <a:effectLst/>
                        <a:latin typeface="Calibri"/>
                      </a:endParaRPr>
                    </a:p>
                  </a:txBody>
                  <a:tcPr marL="9525" marR="9525" marT="9525" marB="0" anchor="b"/>
                </a:tc>
                <a:tc>
                  <a:txBody>
                    <a:bodyPr/>
                    <a:lstStyle/>
                    <a:p>
                      <a:pPr algn="ctr" fontAlgn="b"/>
                      <a:r>
                        <a:rPr lang="en-US" sz="1100" u="none" strike="noStrike">
                          <a:effectLst/>
                        </a:rPr>
                        <a:t>0.1983</a:t>
                      </a:r>
                      <a:endParaRPr lang="en-US" sz="1100" b="0" i="0" u="none" strike="noStrike">
                        <a:solidFill>
                          <a:srgbClr val="000000"/>
                        </a:solidFill>
                        <a:effectLst/>
                        <a:latin typeface="Calibri"/>
                      </a:endParaRPr>
                    </a:p>
                  </a:txBody>
                  <a:tcPr marL="9525" marR="9525" marT="9525" marB="0" anchor="b"/>
                </a:tc>
              </a:tr>
              <a:tr h="268111">
                <a:tc>
                  <a:txBody>
                    <a:bodyPr/>
                    <a:lstStyle/>
                    <a:p>
                      <a:pPr algn="ctr" fontAlgn="b"/>
                      <a:r>
                        <a:rPr lang="en-US" sz="1100" u="none" strike="noStrike">
                          <a:effectLst/>
                        </a:rPr>
                        <a:t>14</a:t>
                      </a:r>
                      <a:endParaRPr lang="en-US" sz="1100" b="0" i="0" u="none" strike="noStrike">
                        <a:solidFill>
                          <a:srgbClr val="000000"/>
                        </a:solidFill>
                        <a:effectLst/>
                        <a:latin typeface="Calibri"/>
                      </a:endParaRPr>
                    </a:p>
                  </a:txBody>
                  <a:tcPr marL="9525" marR="9525" marT="9525" marB="0" anchor="b"/>
                </a:tc>
                <a:tc>
                  <a:txBody>
                    <a:bodyPr/>
                    <a:lstStyle/>
                    <a:p>
                      <a:pPr algn="ctr" fontAlgn="b"/>
                      <a:r>
                        <a:rPr lang="en-US" sz="1100" u="none" strike="noStrike" dirty="0">
                          <a:effectLst/>
                        </a:rPr>
                        <a:t>Ark</a:t>
                      </a:r>
                      <a:endParaRPr lang="en-US" sz="1100" b="0" i="0" u="none" strike="noStrike" dirty="0">
                        <a:solidFill>
                          <a:srgbClr val="000000"/>
                        </a:solidFill>
                        <a:effectLst/>
                        <a:latin typeface="Calibri"/>
                      </a:endParaRPr>
                    </a:p>
                  </a:txBody>
                  <a:tcPr marL="9525" marR="9525" marT="9525" marB="0" anchor="b"/>
                </a:tc>
                <a:tc>
                  <a:txBody>
                    <a:bodyPr/>
                    <a:lstStyle/>
                    <a:p>
                      <a:pPr algn="ctr" fontAlgn="b"/>
                      <a:r>
                        <a:rPr lang="en-US" sz="1100" u="none" strike="noStrike">
                          <a:effectLst/>
                        </a:rPr>
                        <a:t>0.1955</a:t>
                      </a:r>
                      <a:endParaRPr lang="en-US" sz="1100" b="0" i="0" u="none" strike="noStrike">
                        <a:solidFill>
                          <a:srgbClr val="000000"/>
                        </a:solidFill>
                        <a:effectLst/>
                        <a:latin typeface="Calibri"/>
                      </a:endParaRPr>
                    </a:p>
                  </a:txBody>
                  <a:tcPr marL="9525" marR="9525" marT="9525" marB="0" anchor="b"/>
                </a:tc>
              </a:tr>
              <a:tr h="268111">
                <a:tc>
                  <a:txBody>
                    <a:bodyPr/>
                    <a:lstStyle/>
                    <a:p>
                      <a:pPr algn="ctr" fontAlgn="b"/>
                      <a:r>
                        <a:rPr lang="en-US" sz="1100" u="none" strike="noStrike">
                          <a:effectLst/>
                        </a:rPr>
                        <a:t>15</a:t>
                      </a:r>
                      <a:endParaRPr lang="en-US" sz="1100" b="0" i="0" u="none" strike="noStrike">
                        <a:solidFill>
                          <a:srgbClr val="000000"/>
                        </a:solidFill>
                        <a:effectLst/>
                        <a:latin typeface="Calibri"/>
                      </a:endParaRPr>
                    </a:p>
                  </a:txBody>
                  <a:tcPr marL="9525" marR="9525" marT="9525" marB="0" anchor="b"/>
                </a:tc>
                <a:tc>
                  <a:txBody>
                    <a:bodyPr/>
                    <a:lstStyle/>
                    <a:p>
                      <a:pPr algn="ctr" fontAlgn="b"/>
                      <a:r>
                        <a:rPr lang="en-US" sz="1100" u="none" strike="noStrike" dirty="0">
                          <a:effectLst/>
                        </a:rPr>
                        <a:t>OFI</a:t>
                      </a:r>
                      <a:endParaRPr lang="en-US" sz="1100" b="0" i="0" u="none" strike="noStrike" dirty="0">
                        <a:solidFill>
                          <a:srgbClr val="000000"/>
                        </a:solidFill>
                        <a:effectLst/>
                        <a:latin typeface="Calibri"/>
                      </a:endParaRPr>
                    </a:p>
                  </a:txBody>
                  <a:tcPr marL="9525" marR="9525" marT="9525" marB="0" anchor="b"/>
                </a:tc>
                <a:tc>
                  <a:txBody>
                    <a:bodyPr/>
                    <a:lstStyle/>
                    <a:p>
                      <a:pPr algn="ctr" fontAlgn="b"/>
                      <a:r>
                        <a:rPr lang="en-US" sz="1100" u="none" strike="noStrike">
                          <a:effectLst/>
                        </a:rPr>
                        <a:t>0.1935</a:t>
                      </a:r>
                      <a:endParaRPr lang="en-US" sz="1100" b="0" i="0" u="none" strike="noStrike">
                        <a:solidFill>
                          <a:srgbClr val="000000"/>
                        </a:solidFill>
                        <a:effectLst/>
                        <a:latin typeface="Calibri"/>
                      </a:endParaRPr>
                    </a:p>
                  </a:txBody>
                  <a:tcPr marL="9525" marR="9525" marT="9525" marB="0" anchor="b"/>
                </a:tc>
              </a:tr>
              <a:tr h="268111">
                <a:tc>
                  <a:txBody>
                    <a:bodyPr/>
                    <a:lstStyle/>
                    <a:p>
                      <a:pPr algn="ctr" fontAlgn="b"/>
                      <a:r>
                        <a:rPr lang="en-US" sz="1100" u="none" strike="noStrike">
                          <a:effectLst/>
                        </a:rPr>
                        <a:t>16</a:t>
                      </a:r>
                      <a:endParaRPr lang="en-US" sz="1100" b="0" i="0" u="none" strike="noStrike">
                        <a:solidFill>
                          <a:srgbClr val="000000"/>
                        </a:solidFill>
                        <a:effectLst/>
                        <a:latin typeface="Calibri"/>
                      </a:endParaRPr>
                    </a:p>
                  </a:txBody>
                  <a:tcPr marL="9525" marR="9525" marT="9525" marB="0" anchor="b"/>
                </a:tc>
                <a:tc>
                  <a:txBody>
                    <a:bodyPr/>
                    <a:lstStyle/>
                    <a:p>
                      <a:pPr algn="ctr" fontAlgn="b"/>
                      <a:r>
                        <a:rPr lang="en-US" sz="1100" u="none" strike="noStrike" dirty="0">
                          <a:effectLst/>
                        </a:rPr>
                        <a:t>Pacer</a:t>
                      </a:r>
                      <a:endParaRPr lang="en-US" sz="1100" b="0" i="0" u="none" strike="noStrike" dirty="0">
                        <a:solidFill>
                          <a:srgbClr val="000000"/>
                        </a:solidFill>
                        <a:effectLst/>
                        <a:latin typeface="Calibri"/>
                      </a:endParaRPr>
                    </a:p>
                  </a:txBody>
                  <a:tcPr marL="9525" marR="9525" marT="9525" marB="0" anchor="b"/>
                </a:tc>
                <a:tc>
                  <a:txBody>
                    <a:bodyPr/>
                    <a:lstStyle/>
                    <a:p>
                      <a:pPr algn="ctr" fontAlgn="b"/>
                      <a:r>
                        <a:rPr lang="en-US" sz="1100" u="none" strike="noStrike">
                          <a:effectLst/>
                        </a:rPr>
                        <a:t>0.1918</a:t>
                      </a:r>
                      <a:endParaRPr lang="en-US" sz="1100" b="0" i="0" u="none" strike="noStrike">
                        <a:solidFill>
                          <a:srgbClr val="000000"/>
                        </a:solidFill>
                        <a:effectLst/>
                        <a:latin typeface="Calibri"/>
                      </a:endParaRPr>
                    </a:p>
                  </a:txBody>
                  <a:tcPr marL="9525" marR="9525" marT="9525" marB="0" anchor="b"/>
                </a:tc>
              </a:tr>
              <a:tr h="268111">
                <a:tc>
                  <a:txBody>
                    <a:bodyPr/>
                    <a:lstStyle/>
                    <a:p>
                      <a:pPr algn="ctr" fontAlgn="b"/>
                      <a:r>
                        <a:rPr lang="en-US" sz="1100" u="none" strike="noStrike">
                          <a:effectLst/>
                        </a:rPr>
                        <a:t>17</a:t>
                      </a:r>
                      <a:endParaRPr lang="en-US" sz="1100" b="0" i="0" u="none" strike="noStrike">
                        <a:solidFill>
                          <a:srgbClr val="000000"/>
                        </a:solidFill>
                        <a:effectLst/>
                        <a:latin typeface="Calibri"/>
                      </a:endParaRPr>
                    </a:p>
                  </a:txBody>
                  <a:tcPr marL="9525" marR="9525" marT="9525" marB="0" anchor="b"/>
                </a:tc>
                <a:tc>
                  <a:txBody>
                    <a:bodyPr/>
                    <a:lstStyle/>
                    <a:p>
                      <a:pPr algn="ctr" fontAlgn="b"/>
                      <a:r>
                        <a:rPr lang="en-US" sz="1100" u="none" strike="noStrike" dirty="0" err="1">
                          <a:effectLst/>
                        </a:rPr>
                        <a:t>PowerShares</a:t>
                      </a:r>
                      <a:endParaRPr lang="en-US" sz="1100" b="0" i="0" u="none" strike="noStrike" dirty="0">
                        <a:solidFill>
                          <a:srgbClr val="000000"/>
                        </a:solidFill>
                        <a:effectLst/>
                        <a:latin typeface="Calibri"/>
                      </a:endParaRPr>
                    </a:p>
                  </a:txBody>
                  <a:tcPr marL="9525" marR="9525" marT="9525" marB="0" anchor="b"/>
                </a:tc>
                <a:tc>
                  <a:txBody>
                    <a:bodyPr/>
                    <a:lstStyle/>
                    <a:p>
                      <a:pPr algn="ctr" fontAlgn="b"/>
                      <a:r>
                        <a:rPr lang="en-US" sz="1100" u="none" strike="noStrike" dirty="0">
                          <a:effectLst/>
                        </a:rPr>
                        <a:t>0.1892</a:t>
                      </a:r>
                      <a:endParaRPr lang="en-US" sz="1100" b="0" i="0" u="none" strike="noStrike" dirty="0">
                        <a:solidFill>
                          <a:srgbClr val="000000"/>
                        </a:solidFill>
                        <a:effectLst/>
                        <a:latin typeface="Calibri"/>
                      </a:endParaRPr>
                    </a:p>
                  </a:txBody>
                  <a:tcPr marL="9525" marR="9525" marT="9525" marB="0" anchor="b"/>
                </a:tc>
              </a:tr>
            </a:tbl>
          </a:graphicData>
        </a:graphic>
      </p:graphicFrame>
      <p:graphicFrame>
        <p:nvGraphicFramePr>
          <p:cNvPr id="7" name="Content Placeholder 6"/>
          <p:cNvGraphicFramePr>
            <a:graphicFrameLocks noGrp="1"/>
          </p:cNvGraphicFramePr>
          <p:nvPr>
            <p:ph sz="half" idx="2"/>
            <p:extLst>
              <p:ext uri="{D42A27DB-BD31-4B8C-83A1-F6EECF244321}">
                <p14:modId xmlns:p14="http://schemas.microsoft.com/office/powerpoint/2010/main" val="1603066494"/>
              </p:ext>
            </p:extLst>
          </p:nvPr>
        </p:nvGraphicFramePr>
        <p:xfrm>
          <a:off x="4648200" y="1600200"/>
          <a:ext cx="2971800" cy="4880387"/>
        </p:xfrm>
        <a:graphic>
          <a:graphicData uri="http://schemas.openxmlformats.org/drawingml/2006/table">
            <a:tbl>
              <a:tblPr firstRow="1" bandRow="1">
                <a:tableStyleId>{073A0DAA-6AF3-43AB-8588-CEC1D06C72B9}</a:tableStyleId>
              </a:tblPr>
              <a:tblGrid>
                <a:gridCol w="533400"/>
                <a:gridCol w="1143000"/>
                <a:gridCol w="1295400"/>
              </a:tblGrid>
              <a:tr h="342433">
                <a:tc>
                  <a:txBody>
                    <a:bodyPr/>
                    <a:lstStyle/>
                    <a:p>
                      <a:pPr algn="ctr" fontAlgn="b"/>
                      <a:r>
                        <a:rPr lang="en-US" sz="1100" u="none" strike="noStrike" dirty="0" smtClean="0">
                          <a:effectLst/>
                        </a:rPr>
                        <a:t>Rank</a:t>
                      </a:r>
                      <a:endParaRPr lang="en-US" sz="1100" b="0" i="0" u="none" strike="noStrike" dirty="0">
                        <a:solidFill>
                          <a:srgbClr val="000000"/>
                        </a:solidFill>
                        <a:effectLst/>
                        <a:latin typeface="Calibri"/>
                      </a:endParaRPr>
                    </a:p>
                  </a:txBody>
                  <a:tcPr marL="9525" marR="9525" marT="9525" marB="0" anchor="b"/>
                </a:tc>
                <a:tc>
                  <a:txBody>
                    <a:bodyPr/>
                    <a:lstStyle/>
                    <a:p>
                      <a:pPr algn="ctr" fontAlgn="b"/>
                      <a:r>
                        <a:rPr lang="en-US" sz="1100" u="none" strike="noStrike" dirty="0" smtClean="0">
                          <a:effectLst/>
                        </a:rPr>
                        <a:t>Firm</a:t>
                      </a:r>
                      <a:endParaRPr lang="en-US" sz="1100" b="0" i="0" u="none" strike="noStrike" dirty="0">
                        <a:solidFill>
                          <a:srgbClr val="000000"/>
                        </a:solidFill>
                        <a:effectLst/>
                        <a:latin typeface="Calibri"/>
                      </a:endParaRPr>
                    </a:p>
                  </a:txBody>
                  <a:tcPr marL="9525" marR="9525" marT="9525" marB="0" anchor="b"/>
                </a:tc>
                <a:tc>
                  <a:txBody>
                    <a:bodyPr/>
                    <a:lstStyle/>
                    <a:p>
                      <a:pPr algn="ctr" fontAlgn="b"/>
                      <a:r>
                        <a:rPr lang="en-US" sz="1100" u="none" strike="noStrike" dirty="0" smtClean="0">
                          <a:effectLst/>
                        </a:rPr>
                        <a:t>Normalized</a:t>
                      </a:r>
                      <a:r>
                        <a:rPr lang="en-US" sz="1100" u="none" strike="noStrike" baseline="0" dirty="0" smtClean="0">
                          <a:effectLst/>
                        </a:rPr>
                        <a:t> HHI</a:t>
                      </a:r>
                      <a:endParaRPr lang="en-US" sz="1100" b="0" i="0" u="none" strike="noStrike" dirty="0">
                        <a:solidFill>
                          <a:srgbClr val="000000"/>
                        </a:solidFill>
                        <a:effectLst/>
                        <a:latin typeface="Calibri"/>
                      </a:endParaRPr>
                    </a:p>
                  </a:txBody>
                  <a:tcPr marL="9525" marR="9525" marT="9525" marB="0" anchor="b"/>
                </a:tc>
              </a:tr>
              <a:tr h="250999">
                <a:tc>
                  <a:txBody>
                    <a:bodyPr/>
                    <a:lstStyle/>
                    <a:p>
                      <a:pPr algn="ctr" fontAlgn="b"/>
                      <a:r>
                        <a:rPr lang="en-US" sz="1100" u="none" strike="noStrike" dirty="0">
                          <a:effectLst/>
                        </a:rPr>
                        <a:t>18</a:t>
                      </a:r>
                      <a:endParaRPr lang="en-US" sz="1100" b="0" i="0" u="none" strike="noStrike" dirty="0">
                        <a:solidFill>
                          <a:srgbClr val="000000"/>
                        </a:solidFill>
                        <a:effectLst/>
                        <a:latin typeface="Calibri"/>
                      </a:endParaRPr>
                    </a:p>
                  </a:txBody>
                  <a:tcPr marL="9525" marR="9525" marT="9525" marB="0" anchor="b"/>
                </a:tc>
                <a:tc>
                  <a:txBody>
                    <a:bodyPr/>
                    <a:lstStyle/>
                    <a:p>
                      <a:pPr algn="ctr" fontAlgn="b"/>
                      <a:r>
                        <a:rPr lang="en-US" sz="1100" u="none" strike="noStrike" dirty="0" err="1">
                          <a:effectLst/>
                        </a:rPr>
                        <a:t>VictoryShares</a:t>
                      </a:r>
                      <a:endParaRPr lang="en-US" sz="1100" b="0" i="0" u="none" strike="noStrike" dirty="0">
                        <a:solidFill>
                          <a:srgbClr val="000000"/>
                        </a:solidFill>
                        <a:effectLst/>
                        <a:latin typeface="Calibri"/>
                      </a:endParaRPr>
                    </a:p>
                  </a:txBody>
                  <a:tcPr marL="9525" marR="9525" marT="9525" marB="0" anchor="b"/>
                </a:tc>
                <a:tc>
                  <a:txBody>
                    <a:bodyPr/>
                    <a:lstStyle/>
                    <a:p>
                      <a:pPr algn="ctr" fontAlgn="b"/>
                      <a:r>
                        <a:rPr lang="en-US" sz="1100" u="none" strike="noStrike" dirty="0">
                          <a:effectLst/>
                        </a:rPr>
                        <a:t>0.1517</a:t>
                      </a:r>
                      <a:endParaRPr lang="en-US" sz="1100" b="0" i="0" u="none" strike="noStrike" dirty="0">
                        <a:solidFill>
                          <a:srgbClr val="000000"/>
                        </a:solidFill>
                        <a:effectLst/>
                        <a:latin typeface="Calibri"/>
                      </a:endParaRPr>
                    </a:p>
                  </a:txBody>
                  <a:tcPr marL="9525" marR="9525" marT="9525" marB="0" anchor="b"/>
                </a:tc>
              </a:tr>
              <a:tr h="250999">
                <a:tc>
                  <a:txBody>
                    <a:bodyPr/>
                    <a:lstStyle/>
                    <a:p>
                      <a:pPr algn="ctr" fontAlgn="b"/>
                      <a:r>
                        <a:rPr lang="en-US" sz="1100" u="none" strike="noStrike">
                          <a:effectLst/>
                        </a:rPr>
                        <a:t>19</a:t>
                      </a:r>
                      <a:endParaRPr lang="en-US" sz="1100" b="0" i="0" u="none" strike="noStrike">
                        <a:solidFill>
                          <a:srgbClr val="000000"/>
                        </a:solidFill>
                        <a:effectLst/>
                        <a:latin typeface="Calibri"/>
                      </a:endParaRPr>
                    </a:p>
                  </a:txBody>
                  <a:tcPr marL="9525" marR="9525" marT="9525" marB="0" anchor="b"/>
                </a:tc>
                <a:tc>
                  <a:txBody>
                    <a:bodyPr/>
                    <a:lstStyle/>
                    <a:p>
                      <a:pPr algn="ctr" fontAlgn="b"/>
                      <a:r>
                        <a:rPr lang="en-US" sz="1100" u="none" strike="noStrike" dirty="0">
                          <a:effectLst/>
                        </a:rPr>
                        <a:t>Guggenheim</a:t>
                      </a:r>
                      <a:endParaRPr lang="en-US" sz="1100" b="0" i="0" u="none" strike="noStrike" dirty="0">
                        <a:solidFill>
                          <a:srgbClr val="000000"/>
                        </a:solidFill>
                        <a:effectLst/>
                        <a:latin typeface="Calibri"/>
                      </a:endParaRPr>
                    </a:p>
                  </a:txBody>
                  <a:tcPr marL="9525" marR="9525" marT="9525" marB="0" anchor="b"/>
                </a:tc>
                <a:tc>
                  <a:txBody>
                    <a:bodyPr/>
                    <a:lstStyle/>
                    <a:p>
                      <a:pPr algn="ctr" fontAlgn="b"/>
                      <a:r>
                        <a:rPr lang="en-US" sz="1100" u="none" strike="noStrike">
                          <a:effectLst/>
                        </a:rPr>
                        <a:t>0.1486</a:t>
                      </a:r>
                      <a:endParaRPr lang="en-US" sz="1100" b="0" i="0" u="none" strike="noStrike">
                        <a:solidFill>
                          <a:srgbClr val="000000"/>
                        </a:solidFill>
                        <a:effectLst/>
                        <a:latin typeface="Calibri"/>
                      </a:endParaRPr>
                    </a:p>
                  </a:txBody>
                  <a:tcPr marL="9525" marR="9525" marT="9525" marB="0" anchor="b"/>
                </a:tc>
              </a:tr>
              <a:tr h="250999">
                <a:tc>
                  <a:txBody>
                    <a:bodyPr/>
                    <a:lstStyle/>
                    <a:p>
                      <a:pPr algn="ctr" fontAlgn="b"/>
                      <a:r>
                        <a:rPr lang="en-US" sz="1100" u="none" strike="noStrike">
                          <a:effectLst/>
                        </a:rPr>
                        <a:t>20</a:t>
                      </a:r>
                      <a:endParaRPr lang="en-US" sz="1100" b="0" i="0" u="none" strike="noStrike">
                        <a:solidFill>
                          <a:srgbClr val="000000"/>
                        </a:solidFill>
                        <a:effectLst/>
                        <a:latin typeface="Calibri"/>
                      </a:endParaRPr>
                    </a:p>
                  </a:txBody>
                  <a:tcPr marL="9525" marR="9525" marT="9525" marB="0" anchor="b"/>
                </a:tc>
                <a:tc>
                  <a:txBody>
                    <a:bodyPr/>
                    <a:lstStyle/>
                    <a:p>
                      <a:pPr algn="ctr" fontAlgn="b"/>
                      <a:r>
                        <a:rPr lang="en-US" sz="1100" u="none" strike="noStrike">
                          <a:effectLst/>
                        </a:rPr>
                        <a:t>John Hancock</a:t>
                      </a:r>
                      <a:endParaRPr lang="en-US" sz="1100" b="0" i="0" u="none" strike="noStrike">
                        <a:solidFill>
                          <a:srgbClr val="000000"/>
                        </a:solidFill>
                        <a:effectLst/>
                        <a:latin typeface="Calibri"/>
                      </a:endParaRPr>
                    </a:p>
                  </a:txBody>
                  <a:tcPr marL="9525" marR="9525" marT="9525" marB="0" anchor="b"/>
                </a:tc>
                <a:tc>
                  <a:txBody>
                    <a:bodyPr/>
                    <a:lstStyle/>
                    <a:p>
                      <a:pPr algn="ctr" fontAlgn="b"/>
                      <a:r>
                        <a:rPr lang="en-US" sz="1100" u="none" strike="noStrike">
                          <a:effectLst/>
                        </a:rPr>
                        <a:t>0.1447</a:t>
                      </a:r>
                      <a:endParaRPr lang="en-US" sz="1100" b="0" i="0" u="none" strike="noStrike">
                        <a:solidFill>
                          <a:srgbClr val="000000"/>
                        </a:solidFill>
                        <a:effectLst/>
                        <a:latin typeface="Calibri"/>
                      </a:endParaRPr>
                    </a:p>
                  </a:txBody>
                  <a:tcPr marL="9525" marR="9525" marT="9525" marB="0" anchor="b"/>
                </a:tc>
              </a:tr>
              <a:tr h="250999">
                <a:tc>
                  <a:txBody>
                    <a:bodyPr/>
                    <a:lstStyle/>
                    <a:p>
                      <a:pPr algn="ctr" fontAlgn="b"/>
                      <a:r>
                        <a:rPr lang="en-US" sz="1100" u="none" strike="noStrike">
                          <a:effectLst/>
                        </a:rPr>
                        <a:t>21</a:t>
                      </a:r>
                      <a:endParaRPr lang="en-US" sz="1100" b="0" i="0" u="none" strike="noStrike">
                        <a:solidFill>
                          <a:srgbClr val="000000"/>
                        </a:solidFill>
                        <a:effectLst/>
                        <a:latin typeface="Calibri"/>
                      </a:endParaRPr>
                    </a:p>
                  </a:txBody>
                  <a:tcPr marL="9525" marR="9525" marT="9525" marB="0" anchor="b"/>
                </a:tc>
                <a:tc>
                  <a:txBody>
                    <a:bodyPr/>
                    <a:lstStyle/>
                    <a:p>
                      <a:pPr algn="ctr" fontAlgn="b"/>
                      <a:r>
                        <a:rPr lang="en-US" sz="1100" u="none" strike="noStrike">
                          <a:effectLst/>
                        </a:rPr>
                        <a:t>ETFS</a:t>
                      </a:r>
                      <a:endParaRPr lang="en-US" sz="1100" b="0" i="0" u="none" strike="noStrike">
                        <a:solidFill>
                          <a:srgbClr val="000000"/>
                        </a:solidFill>
                        <a:effectLst/>
                        <a:latin typeface="Calibri"/>
                      </a:endParaRPr>
                    </a:p>
                  </a:txBody>
                  <a:tcPr marL="9525" marR="9525" marT="9525" marB="0" anchor="b"/>
                </a:tc>
                <a:tc>
                  <a:txBody>
                    <a:bodyPr/>
                    <a:lstStyle/>
                    <a:p>
                      <a:pPr algn="ctr" fontAlgn="b"/>
                      <a:r>
                        <a:rPr lang="en-US" sz="1100" u="none" strike="noStrike">
                          <a:effectLst/>
                        </a:rPr>
                        <a:t>0.1388</a:t>
                      </a:r>
                      <a:endParaRPr lang="en-US" sz="1100" b="0" i="0" u="none" strike="noStrike">
                        <a:solidFill>
                          <a:srgbClr val="000000"/>
                        </a:solidFill>
                        <a:effectLst/>
                        <a:latin typeface="Calibri"/>
                      </a:endParaRPr>
                    </a:p>
                  </a:txBody>
                  <a:tcPr marL="9525" marR="9525" marT="9525" marB="0" anchor="b"/>
                </a:tc>
              </a:tr>
              <a:tr h="342432">
                <a:tc>
                  <a:txBody>
                    <a:bodyPr/>
                    <a:lstStyle/>
                    <a:p>
                      <a:pPr algn="ctr" fontAlgn="b"/>
                      <a:r>
                        <a:rPr lang="en-US" sz="1100" u="none" strike="noStrike">
                          <a:effectLst/>
                        </a:rPr>
                        <a:t>22</a:t>
                      </a:r>
                      <a:endParaRPr lang="en-US" sz="1100" b="0" i="0" u="none" strike="noStrike">
                        <a:solidFill>
                          <a:srgbClr val="000000"/>
                        </a:solidFill>
                        <a:effectLst/>
                        <a:latin typeface="Calibri"/>
                      </a:endParaRPr>
                    </a:p>
                  </a:txBody>
                  <a:tcPr marL="9525" marR="9525" marT="9525" marB="0" anchor="b"/>
                </a:tc>
                <a:tc>
                  <a:txBody>
                    <a:bodyPr/>
                    <a:lstStyle/>
                    <a:p>
                      <a:pPr algn="ctr" fontAlgn="b"/>
                      <a:r>
                        <a:rPr lang="en-US" sz="1100" u="none" strike="noStrike">
                          <a:effectLst/>
                        </a:rPr>
                        <a:t>Franklin Templeton</a:t>
                      </a:r>
                      <a:endParaRPr lang="en-US" sz="1100" b="0" i="0" u="none" strike="noStrike">
                        <a:solidFill>
                          <a:srgbClr val="000000"/>
                        </a:solidFill>
                        <a:effectLst/>
                        <a:latin typeface="Calibri"/>
                      </a:endParaRPr>
                    </a:p>
                  </a:txBody>
                  <a:tcPr marL="9525" marR="9525" marT="9525" marB="0" anchor="b"/>
                </a:tc>
                <a:tc>
                  <a:txBody>
                    <a:bodyPr/>
                    <a:lstStyle/>
                    <a:p>
                      <a:pPr algn="ctr" fontAlgn="b"/>
                      <a:r>
                        <a:rPr lang="en-US" sz="1100" u="none" strike="noStrike">
                          <a:effectLst/>
                        </a:rPr>
                        <a:t>0.1278</a:t>
                      </a:r>
                      <a:endParaRPr lang="en-US" sz="1100" b="0" i="0" u="none" strike="noStrike">
                        <a:solidFill>
                          <a:srgbClr val="000000"/>
                        </a:solidFill>
                        <a:effectLst/>
                        <a:latin typeface="Calibri"/>
                      </a:endParaRPr>
                    </a:p>
                  </a:txBody>
                  <a:tcPr marL="9525" marR="9525" marT="9525" marB="0" anchor="b"/>
                </a:tc>
              </a:tr>
              <a:tr h="250999">
                <a:tc>
                  <a:txBody>
                    <a:bodyPr/>
                    <a:lstStyle/>
                    <a:p>
                      <a:pPr algn="ctr" fontAlgn="b"/>
                      <a:r>
                        <a:rPr lang="en-US" sz="1100" u="none" strike="noStrike">
                          <a:effectLst/>
                        </a:rPr>
                        <a:t>23</a:t>
                      </a:r>
                      <a:endParaRPr lang="en-US" sz="1100" b="0" i="0" u="none" strike="noStrike">
                        <a:solidFill>
                          <a:srgbClr val="000000"/>
                        </a:solidFill>
                        <a:effectLst/>
                        <a:latin typeface="Calibri"/>
                      </a:endParaRPr>
                    </a:p>
                  </a:txBody>
                  <a:tcPr marL="9525" marR="9525" marT="9525" marB="0" anchor="b"/>
                </a:tc>
                <a:tc>
                  <a:txBody>
                    <a:bodyPr/>
                    <a:lstStyle/>
                    <a:p>
                      <a:pPr algn="ctr" fontAlgn="b"/>
                      <a:r>
                        <a:rPr lang="en-US" sz="1100" u="none" strike="noStrike">
                          <a:effectLst/>
                        </a:rPr>
                        <a:t>Northern Trust</a:t>
                      </a:r>
                      <a:endParaRPr lang="en-US" sz="1100" b="0" i="0" u="none" strike="noStrike">
                        <a:solidFill>
                          <a:srgbClr val="000000"/>
                        </a:solidFill>
                        <a:effectLst/>
                        <a:latin typeface="Calibri"/>
                      </a:endParaRPr>
                    </a:p>
                  </a:txBody>
                  <a:tcPr marL="9525" marR="9525" marT="9525" marB="0" anchor="b"/>
                </a:tc>
                <a:tc>
                  <a:txBody>
                    <a:bodyPr/>
                    <a:lstStyle/>
                    <a:p>
                      <a:pPr algn="ctr" fontAlgn="b"/>
                      <a:r>
                        <a:rPr lang="en-US" sz="1100" u="none" strike="noStrike" dirty="0">
                          <a:effectLst/>
                        </a:rPr>
                        <a:t>0.1226</a:t>
                      </a:r>
                      <a:endParaRPr lang="en-US" sz="1100" b="0" i="0" u="none" strike="noStrike" dirty="0">
                        <a:solidFill>
                          <a:srgbClr val="000000"/>
                        </a:solidFill>
                        <a:effectLst/>
                        <a:latin typeface="Calibri"/>
                      </a:endParaRPr>
                    </a:p>
                  </a:txBody>
                  <a:tcPr marL="9525" marR="9525" marT="9525" marB="0" anchor="b"/>
                </a:tc>
              </a:tr>
              <a:tr h="250999">
                <a:tc>
                  <a:txBody>
                    <a:bodyPr/>
                    <a:lstStyle/>
                    <a:p>
                      <a:pPr algn="ctr" fontAlgn="b"/>
                      <a:r>
                        <a:rPr lang="en-US" sz="1100" u="none" strike="noStrike">
                          <a:effectLst/>
                        </a:rPr>
                        <a:t>24</a:t>
                      </a:r>
                      <a:endParaRPr lang="en-US" sz="1100" b="0" i="0" u="none" strike="noStrike">
                        <a:solidFill>
                          <a:srgbClr val="000000"/>
                        </a:solidFill>
                        <a:effectLst/>
                        <a:latin typeface="Calibri"/>
                      </a:endParaRPr>
                    </a:p>
                  </a:txBody>
                  <a:tcPr marL="9525" marR="9525" marT="9525" marB="0" anchor="b"/>
                </a:tc>
                <a:tc>
                  <a:txBody>
                    <a:bodyPr/>
                    <a:lstStyle/>
                    <a:p>
                      <a:pPr algn="ctr" fontAlgn="b"/>
                      <a:r>
                        <a:rPr lang="en-US" sz="1100" u="none" strike="noStrike">
                          <a:effectLst/>
                        </a:rPr>
                        <a:t>IndexIQ</a:t>
                      </a:r>
                      <a:endParaRPr lang="en-US" sz="1100" b="0" i="0" u="none" strike="noStrike">
                        <a:solidFill>
                          <a:srgbClr val="000000"/>
                        </a:solidFill>
                        <a:effectLst/>
                        <a:latin typeface="Calibri"/>
                      </a:endParaRPr>
                    </a:p>
                  </a:txBody>
                  <a:tcPr marL="9525" marR="9525" marT="9525" marB="0" anchor="b"/>
                </a:tc>
                <a:tc>
                  <a:txBody>
                    <a:bodyPr/>
                    <a:lstStyle/>
                    <a:p>
                      <a:pPr algn="ctr" fontAlgn="b"/>
                      <a:r>
                        <a:rPr lang="en-US" sz="1100" u="none" strike="noStrike">
                          <a:effectLst/>
                        </a:rPr>
                        <a:t>0.1013</a:t>
                      </a:r>
                      <a:endParaRPr lang="en-US" sz="1100" b="0" i="0" u="none" strike="noStrike">
                        <a:solidFill>
                          <a:srgbClr val="000000"/>
                        </a:solidFill>
                        <a:effectLst/>
                        <a:latin typeface="Calibri"/>
                      </a:endParaRPr>
                    </a:p>
                  </a:txBody>
                  <a:tcPr marL="9525" marR="9525" marT="9525" marB="0" anchor="b"/>
                </a:tc>
              </a:tr>
              <a:tr h="250999">
                <a:tc>
                  <a:txBody>
                    <a:bodyPr/>
                    <a:lstStyle/>
                    <a:p>
                      <a:pPr algn="ctr" fontAlgn="b"/>
                      <a:r>
                        <a:rPr lang="en-US" sz="1100" u="none" strike="noStrike">
                          <a:effectLst/>
                        </a:rPr>
                        <a:t>25</a:t>
                      </a:r>
                      <a:endParaRPr lang="en-US" sz="1100" b="0" i="0" u="none" strike="noStrike">
                        <a:solidFill>
                          <a:srgbClr val="000000"/>
                        </a:solidFill>
                        <a:effectLst/>
                        <a:latin typeface="Calibri"/>
                      </a:endParaRPr>
                    </a:p>
                  </a:txBody>
                  <a:tcPr marL="9525" marR="9525" marT="9525" marB="0" anchor="b"/>
                </a:tc>
                <a:tc>
                  <a:txBody>
                    <a:bodyPr/>
                    <a:lstStyle/>
                    <a:p>
                      <a:pPr algn="ctr" fontAlgn="b"/>
                      <a:r>
                        <a:rPr lang="en-US" sz="1100" u="none" strike="noStrike">
                          <a:effectLst/>
                        </a:rPr>
                        <a:t>Van Eck</a:t>
                      </a:r>
                      <a:endParaRPr lang="en-US" sz="1100" b="0" i="0" u="none" strike="noStrike">
                        <a:solidFill>
                          <a:srgbClr val="000000"/>
                        </a:solidFill>
                        <a:effectLst/>
                        <a:latin typeface="Calibri"/>
                      </a:endParaRPr>
                    </a:p>
                  </a:txBody>
                  <a:tcPr marL="9525" marR="9525" marT="9525" marB="0" anchor="b"/>
                </a:tc>
                <a:tc>
                  <a:txBody>
                    <a:bodyPr/>
                    <a:lstStyle/>
                    <a:p>
                      <a:pPr algn="ctr" fontAlgn="b"/>
                      <a:r>
                        <a:rPr lang="en-US" sz="1100" u="none" strike="noStrike">
                          <a:effectLst/>
                        </a:rPr>
                        <a:t>0.0844</a:t>
                      </a:r>
                      <a:endParaRPr lang="en-US" sz="1100" b="0" i="0" u="none" strike="noStrike">
                        <a:solidFill>
                          <a:srgbClr val="000000"/>
                        </a:solidFill>
                        <a:effectLst/>
                        <a:latin typeface="Calibri"/>
                      </a:endParaRPr>
                    </a:p>
                  </a:txBody>
                  <a:tcPr marL="9525" marR="9525" marT="9525" marB="0" anchor="b"/>
                </a:tc>
              </a:tr>
              <a:tr h="250999">
                <a:tc>
                  <a:txBody>
                    <a:bodyPr/>
                    <a:lstStyle/>
                    <a:p>
                      <a:pPr algn="ctr" fontAlgn="b"/>
                      <a:r>
                        <a:rPr lang="en-US" sz="1100" u="none" strike="noStrike">
                          <a:effectLst/>
                        </a:rPr>
                        <a:t>26</a:t>
                      </a:r>
                      <a:endParaRPr lang="en-US" sz="1100" b="0" i="0" u="none" strike="noStrike">
                        <a:solidFill>
                          <a:srgbClr val="000000"/>
                        </a:solidFill>
                        <a:effectLst/>
                        <a:latin typeface="Calibri"/>
                      </a:endParaRPr>
                    </a:p>
                  </a:txBody>
                  <a:tcPr marL="9525" marR="9525" marT="9525" marB="0" anchor="b"/>
                </a:tc>
                <a:tc>
                  <a:txBody>
                    <a:bodyPr/>
                    <a:lstStyle/>
                    <a:p>
                      <a:pPr algn="ctr" fontAlgn="b"/>
                      <a:r>
                        <a:rPr lang="en-US" sz="1100" u="none" strike="noStrike">
                          <a:effectLst/>
                        </a:rPr>
                        <a:t>Global X</a:t>
                      </a:r>
                      <a:endParaRPr lang="en-US" sz="1100" b="0" i="0" u="none" strike="noStrike">
                        <a:solidFill>
                          <a:srgbClr val="000000"/>
                        </a:solidFill>
                        <a:effectLst/>
                        <a:latin typeface="Calibri"/>
                      </a:endParaRPr>
                    </a:p>
                  </a:txBody>
                  <a:tcPr marL="9525" marR="9525" marT="9525" marB="0" anchor="b"/>
                </a:tc>
                <a:tc>
                  <a:txBody>
                    <a:bodyPr/>
                    <a:lstStyle/>
                    <a:p>
                      <a:pPr algn="ctr" fontAlgn="b"/>
                      <a:r>
                        <a:rPr lang="en-US" sz="1100" u="none" strike="noStrike">
                          <a:effectLst/>
                        </a:rPr>
                        <a:t>0.0810</a:t>
                      </a:r>
                      <a:endParaRPr lang="en-US" sz="1100" b="0" i="0" u="none" strike="noStrike">
                        <a:solidFill>
                          <a:srgbClr val="000000"/>
                        </a:solidFill>
                        <a:effectLst/>
                        <a:latin typeface="Calibri"/>
                      </a:endParaRPr>
                    </a:p>
                  </a:txBody>
                  <a:tcPr marL="9525" marR="9525" marT="9525" marB="0" anchor="b"/>
                </a:tc>
              </a:tr>
              <a:tr h="250999">
                <a:tc>
                  <a:txBody>
                    <a:bodyPr/>
                    <a:lstStyle/>
                    <a:p>
                      <a:pPr algn="ctr" fontAlgn="b"/>
                      <a:r>
                        <a:rPr lang="en-US" sz="1100" u="none" strike="noStrike">
                          <a:effectLst/>
                        </a:rPr>
                        <a:t>27</a:t>
                      </a:r>
                      <a:endParaRPr lang="en-US" sz="1100" b="0" i="0" u="none" strike="noStrike">
                        <a:solidFill>
                          <a:srgbClr val="000000"/>
                        </a:solidFill>
                        <a:effectLst/>
                        <a:latin typeface="Calibri"/>
                      </a:endParaRPr>
                    </a:p>
                  </a:txBody>
                  <a:tcPr marL="9525" marR="9525" marT="9525" marB="0" anchor="b"/>
                </a:tc>
                <a:tc>
                  <a:txBody>
                    <a:bodyPr/>
                    <a:lstStyle/>
                    <a:p>
                      <a:pPr algn="ctr" fontAlgn="b"/>
                      <a:r>
                        <a:rPr lang="en-US" sz="1100" u="none" strike="noStrike">
                          <a:effectLst/>
                        </a:rPr>
                        <a:t>AdvisorShares</a:t>
                      </a:r>
                      <a:endParaRPr lang="en-US" sz="1100" b="0" i="0" u="none" strike="noStrike">
                        <a:solidFill>
                          <a:srgbClr val="000000"/>
                        </a:solidFill>
                        <a:effectLst/>
                        <a:latin typeface="Calibri"/>
                      </a:endParaRPr>
                    </a:p>
                  </a:txBody>
                  <a:tcPr marL="9525" marR="9525" marT="9525" marB="0" anchor="b"/>
                </a:tc>
                <a:tc>
                  <a:txBody>
                    <a:bodyPr/>
                    <a:lstStyle/>
                    <a:p>
                      <a:pPr algn="ctr" fontAlgn="b"/>
                      <a:r>
                        <a:rPr lang="en-US" sz="1100" u="none" strike="noStrike">
                          <a:effectLst/>
                        </a:rPr>
                        <a:t>0.0730</a:t>
                      </a:r>
                      <a:endParaRPr lang="en-US" sz="1100" b="0" i="0" u="none" strike="noStrike">
                        <a:solidFill>
                          <a:srgbClr val="000000"/>
                        </a:solidFill>
                        <a:effectLst/>
                        <a:latin typeface="Calibri"/>
                      </a:endParaRPr>
                    </a:p>
                  </a:txBody>
                  <a:tcPr marL="9525" marR="9525" marT="9525" marB="0" anchor="b"/>
                </a:tc>
              </a:tr>
              <a:tr h="250999">
                <a:tc>
                  <a:txBody>
                    <a:bodyPr/>
                    <a:lstStyle/>
                    <a:p>
                      <a:pPr algn="ctr" fontAlgn="b"/>
                      <a:r>
                        <a:rPr lang="en-US" sz="1100" u="none" strike="noStrike">
                          <a:effectLst/>
                        </a:rPr>
                        <a:t>28</a:t>
                      </a:r>
                      <a:endParaRPr lang="en-US" sz="1100" b="0" i="0" u="none" strike="noStrike">
                        <a:solidFill>
                          <a:srgbClr val="000000"/>
                        </a:solidFill>
                        <a:effectLst/>
                        <a:latin typeface="Calibri"/>
                      </a:endParaRPr>
                    </a:p>
                  </a:txBody>
                  <a:tcPr marL="9525" marR="9525" marT="9525" marB="0" anchor="b"/>
                </a:tc>
                <a:tc>
                  <a:txBody>
                    <a:bodyPr/>
                    <a:lstStyle/>
                    <a:p>
                      <a:pPr algn="ctr" fontAlgn="b"/>
                      <a:r>
                        <a:rPr lang="en-US" sz="1100" u="none" strike="noStrike">
                          <a:effectLst/>
                        </a:rPr>
                        <a:t>Fidelity</a:t>
                      </a:r>
                      <a:endParaRPr lang="en-US" sz="1100" b="0" i="0" u="none" strike="noStrike">
                        <a:solidFill>
                          <a:srgbClr val="000000"/>
                        </a:solidFill>
                        <a:effectLst/>
                        <a:latin typeface="Calibri"/>
                      </a:endParaRPr>
                    </a:p>
                  </a:txBody>
                  <a:tcPr marL="9525" marR="9525" marT="9525" marB="0" anchor="b"/>
                </a:tc>
                <a:tc>
                  <a:txBody>
                    <a:bodyPr/>
                    <a:lstStyle/>
                    <a:p>
                      <a:pPr algn="ctr" fontAlgn="b"/>
                      <a:r>
                        <a:rPr lang="en-US" sz="1100" u="none" strike="noStrike">
                          <a:effectLst/>
                        </a:rPr>
                        <a:t>0.0656</a:t>
                      </a:r>
                      <a:endParaRPr lang="en-US" sz="1100" b="0" i="0" u="none" strike="noStrike">
                        <a:solidFill>
                          <a:srgbClr val="000000"/>
                        </a:solidFill>
                        <a:effectLst/>
                        <a:latin typeface="Calibri"/>
                      </a:endParaRPr>
                    </a:p>
                  </a:txBody>
                  <a:tcPr marL="9525" marR="9525" marT="9525" marB="0" anchor="b"/>
                </a:tc>
              </a:tr>
              <a:tr h="250999">
                <a:tc>
                  <a:txBody>
                    <a:bodyPr/>
                    <a:lstStyle/>
                    <a:p>
                      <a:pPr algn="ctr" fontAlgn="b"/>
                      <a:r>
                        <a:rPr lang="en-US" sz="1100" u="none" strike="noStrike">
                          <a:effectLst/>
                        </a:rPr>
                        <a:t>29</a:t>
                      </a:r>
                      <a:endParaRPr lang="en-US" sz="1100" b="0" i="0" u="none" strike="noStrike">
                        <a:solidFill>
                          <a:srgbClr val="000000"/>
                        </a:solidFill>
                        <a:effectLst/>
                        <a:latin typeface="Calibri"/>
                      </a:endParaRPr>
                    </a:p>
                  </a:txBody>
                  <a:tcPr marL="9525" marR="9525" marT="9525" marB="0" anchor="b"/>
                </a:tc>
                <a:tc>
                  <a:txBody>
                    <a:bodyPr/>
                    <a:lstStyle/>
                    <a:p>
                      <a:pPr algn="ctr" fontAlgn="b"/>
                      <a:r>
                        <a:rPr lang="en-US" sz="1100" u="none" strike="noStrike">
                          <a:effectLst/>
                        </a:rPr>
                        <a:t>Wisdomtree</a:t>
                      </a:r>
                      <a:endParaRPr lang="en-US" sz="1100" b="0" i="0" u="none" strike="noStrike">
                        <a:solidFill>
                          <a:srgbClr val="000000"/>
                        </a:solidFill>
                        <a:effectLst/>
                        <a:latin typeface="Calibri"/>
                      </a:endParaRPr>
                    </a:p>
                  </a:txBody>
                  <a:tcPr marL="9525" marR="9525" marT="9525" marB="0" anchor="b"/>
                </a:tc>
                <a:tc>
                  <a:txBody>
                    <a:bodyPr/>
                    <a:lstStyle/>
                    <a:p>
                      <a:pPr algn="ctr" fontAlgn="b"/>
                      <a:r>
                        <a:rPr lang="en-US" sz="1100" u="none" strike="noStrike">
                          <a:effectLst/>
                        </a:rPr>
                        <a:t>0.0650</a:t>
                      </a:r>
                      <a:endParaRPr lang="en-US" sz="1100" b="0" i="0" u="none" strike="noStrike">
                        <a:solidFill>
                          <a:srgbClr val="000000"/>
                        </a:solidFill>
                        <a:effectLst/>
                        <a:latin typeface="Calibri"/>
                      </a:endParaRPr>
                    </a:p>
                  </a:txBody>
                  <a:tcPr marL="9525" marR="9525" marT="9525" marB="0" anchor="b"/>
                </a:tc>
              </a:tr>
              <a:tr h="250999">
                <a:tc>
                  <a:txBody>
                    <a:bodyPr/>
                    <a:lstStyle/>
                    <a:p>
                      <a:pPr algn="ctr" fontAlgn="b"/>
                      <a:r>
                        <a:rPr lang="en-US" sz="1100" u="none" strike="noStrike">
                          <a:effectLst/>
                        </a:rPr>
                        <a:t>30</a:t>
                      </a:r>
                      <a:endParaRPr lang="en-US" sz="1100" b="0" i="0" u="none" strike="noStrike">
                        <a:solidFill>
                          <a:srgbClr val="000000"/>
                        </a:solidFill>
                        <a:effectLst/>
                        <a:latin typeface="Calibri"/>
                      </a:endParaRPr>
                    </a:p>
                  </a:txBody>
                  <a:tcPr marL="9525" marR="9525" marT="9525" marB="0" anchor="b"/>
                </a:tc>
                <a:tc>
                  <a:txBody>
                    <a:bodyPr/>
                    <a:lstStyle/>
                    <a:p>
                      <a:pPr algn="ctr" fontAlgn="b"/>
                      <a:r>
                        <a:rPr lang="en-US" sz="1100" u="none" strike="noStrike">
                          <a:effectLst/>
                        </a:rPr>
                        <a:t>Direxion</a:t>
                      </a:r>
                      <a:endParaRPr lang="en-US" sz="1100" b="0" i="0" u="none" strike="noStrike">
                        <a:solidFill>
                          <a:srgbClr val="000000"/>
                        </a:solidFill>
                        <a:effectLst/>
                        <a:latin typeface="Calibri"/>
                      </a:endParaRPr>
                    </a:p>
                  </a:txBody>
                  <a:tcPr marL="9525" marR="9525" marT="9525" marB="0" anchor="b"/>
                </a:tc>
                <a:tc>
                  <a:txBody>
                    <a:bodyPr/>
                    <a:lstStyle/>
                    <a:p>
                      <a:pPr algn="ctr" fontAlgn="b"/>
                      <a:r>
                        <a:rPr lang="en-US" sz="1100" u="none" strike="noStrike">
                          <a:effectLst/>
                        </a:rPr>
                        <a:t>0.0454</a:t>
                      </a:r>
                      <a:endParaRPr lang="en-US" sz="1100" b="0" i="0" u="none" strike="noStrike">
                        <a:solidFill>
                          <a:srgbClr val="000000"/>
                        </a:solidFill>
                        <a:effectLst/>
                        <a:latin typeface="Calibri"/>
                      </a:endParaRPr>
                    </a:p>
                  </a:txBody>
                  <a:tcPr marL="9525" marR="9525" marT="9525" marB="0" anchor="b"/>
                </a:tc>
              </a:tr>
              <a:tr h="250999">
                <a:tc>
                  <a:txBody>
                    <a:bodyPr/>
                    <a:lstStyle/>
                    <a:p>
                      <a:pPr algn="ctr" fontAlgn="b"/>
                      <a:r>
                        <a:rPr lang="en-US" sz="1100" u="none" strike="noStrike">
                          <a:effectLst/>
                        </a:rPr>
                        <a:t>31</a:t>
                      </a:r>
                      <a:endParaRPr lang="en-US" sz="1100" b="0" i="0" u="none" strike="noStrike">
                        <a:solidFill>
                          <a:srgbClr val="000000"/>
                        </a:solidFill>
                        <a:effectLst/>
                        <a:latin typeface="Calibri"/>
                      </a:endParaRPr>
                    </a:p>
                  </a:txBody>
                  <a:tcPr marL="9525" marR="9525" marT="9525" marB="0" anchor="b"/>
                </a:tc>
                <a:tc>
                  <a:txBody>
                    <a:bodyPr/>
                    <a:lstStyle/>
                    <a:p>
                      <a:pPr algn="ctr" fontAlgn="b"/>
                      <a:r>
                        <a:rPr lang="en-US" sz="1100" u="none" strike="noStrike">
                          <a:effectLst/>
                        </a:rPr>
                        <a:t>ProShares</a:t>
                      </a:r>
                      <a:endParaRPr lang="en-US" sz="1100" b="0" i="0" u="none" strike="noStrike">
                        <a:solidFill>
                          <a:srgbClr val="000000"/>
                        </a:solidFill>
                        <a:effectLst/>
                        <a:latin typeface="Calibri"/>
                      </a:endParaRPr>
                    </a:p>
                  </a:txBody>
                  <a:tcPr marL="9525" marR="9525" marT="9525" marB="0" anchor="b"/>
                </a:tc>
                <a:tc>
                  <a:txBody>
                    <a:bodyPr/>
                    <a:lstStyle/>
                    <a:p>
                      <a:pPr algn="ctr" fontAlgn="b"/>
                      <a:r>
                        <a:rPr lang="en-US" sz="1100" u="none" strike="noStrike">
                          <a:effectLst/>
                        </a:rPr>
                        <a:t>0.0437</a:t>
                      </a:r>
                      <a:endParaRPr lang="en-US" sz="1100" b="0" i="0" u="none" strike="noStrike">
                        <a:solidFill>
                          <a:srgbClr val="000000"/>
                        </a:solidFill>
                        <a:effectLst/>
                        <a:latin typeface="Calibri"/>
                      </a:endParaRPr>
                    </a:p>
                  </a:txBody>
                  <a:tcPr marL="9525" marR="9525" marT="9525" marB="0" anchor="b"/>
                </a:tc>
              </a:tr>
              <a:tr h="250999">
                <a:tc>
                  <a:txBody>
                    <a:bodyPr/>
                    <a:lstStyle/>
                    <a:p>
                      <a:pPr algn="ctr" fontAlgn="b"/>
                      <a:r>
                        <a:rPr lang="en-US" sz="1100" u="none" strike="noStrike">
                          <a:effectLst/>
                        </a:rPr>
                        <a:t>32</a:t>
                      </a:r>
                      <a:endParaRPr lang="en-US" sz="1100" b="0" i="0" u="none" strike="noStrike">
                        <a:solidFill>
                          <a:srgbClr val="000000"/>
                        </a:solidFill>
                        <a:effectLst/>
                        <a:latin typeface="Calibri"/>
                      </a:endParaRPr>
                    </a:p>
                  </a:txBody>
                  <a:tcPr marL="9525" marR="9525" marT="9525" marB="0" anchor="b"/>
                </a:tc>
                <a:tc>
                  <a:txBody>
                    <a:bodyPr/>
                    <a:lstStyle/>
                    <a:p>
                      <a:pPr algn="ctr" fontAlgn="b"/>
                      <a:r>
                        <a:rPr lang="en-US" sz="1100" u="none" strike="noStrike">
                          <a:effectLst/>
                        </a:rPr>
                        <a:t>Vanguard</a:t>
                      </a:r>
                      <a:endParaRPr lang="en-US" sz="1100" b="0" i="0" u="none" strike="noStrike">
                        <a:solidFill>
                          <a:srgbClr val="000000"/>
                        </a:solidFill>
                        <a:effectLst/>
                        <a:latin typeface="Calibri"/>
                      </a:endParaRPr>
                    </a:p>
                  </a:txBody>
                  <a:tcPr marL="9525" marR="9525" marT="9525" marB="0" anchor="b"/>
                </a:tc>
                <a:tc>
                  <a:txBody>
                    <a:bodyPr/>
                    <a:lstStyle/>
                    <a:p>
                      <a:pPr algn="ctr" fontAlgn="b"/>
                      <a:r>
                        <a:rPr lang="en-US" sz="1100" u="none" strike="noStrike">
                          <a:effectLst/>
                        </a:rPr>
                        <a:t>0.0368</a:t>
                      </a:r>
                      <a:endParaRPr lang="en-US" sz="1100" b="0" i="0" u="none" strike="noStrike">
                        <a:solidFill>
                          <a:srgbClr val="000000"/>
                        </a:solidFill>
                        <a:effectLst/>
                        <a:latin typeface="Calibri"/>
                      </a:endParaRPr>
                    </a:p>
                  </a:txBody>
                  <a:tcPr marL="9525" marR="9525" marT="9525" marB="0" anchor="b"/>
                </a:tc>
              </a:tr>
              <a:tr h="250999">
                <a:tc>
                  <a:txBody>
                    <a:bodyPr/>
                    <a:lstStyle/>
                    <a:p>
                      <a:pPr algn="ctr" fontAlgn="b"/>
                      <a:r>
                        <a:rPr lang="en-US" sz="1100" u="none" strike="noStrike">
                          <a:effectLst/>
                        </a:rPr>
                        <a:t>33</a:t>
                      </a:r>
                      <a:endParaRPr lang="en-US" sz="1100" b="0" i="0" u="none" strike="noStrike">
                        <a:solidFill>
                          <a:srgbClr val="000000"/>
                        </a:solidFill>
                        <a:effectLst/>
                        <a:latin typeface="Calibri"/>
                      </a:endParaRPr>
                    </a:p>
                  </a:txBody>
                  <a:tcPr marL="9525" marR="9525" marT="9525" marB="0" anchor="b"/>
                </a:tc>
                <a:tc>
                  <a:txBody>
                    <a:bodyPr/>
                    <a:lstStyle/>
                    <a:p>
                      <a:pPr algn="ctr" fontAlgn="b"/>
                      <a:r>
                        <a:rPr lang="en-US" sz="1100" u="none" strike="noStrike">
                          <a:effectLst/>
                        </a:rPr>
                        <a:t>Schwab</a:t>
                      </a:r>
                      <a:endParaRPr lang="en-US" sz="1100" b="0" i="0" u="none" strike="noStrike">
                        <a:solidFill>
                          <a:srgbClr val="000000"/>
                        </a:solidFill>
                        <a:effectLst/>
                        <a:latin typeface="Calibri"/>
                      </a:endParaRPr>
                    </a:p>
                  </a:txBody>
                  <a:tcPr marL="9525" marR="9525" marT="9525" marB="0" anchor="b"/>
                </a:tc>
                <a:tc>
                  <a:txBody>
                    <a:bodyPr/>
                    <a:lstStyle/>
                    <a:p>
                      <a:pPr algn="ctr" fontAlgn="b"/>
                      <a:r>
                        <a:rPr lang="en-US" sz="1100" u="none" strike="noStrike">
                          <a:effectLst/>
                        </a:rPr>
                        <a:t>0.0295</a:t>
                      </a:r>
                      <a:endParaRPr lang="en-US" sz="1100" b="0" i="0" u="none" strike="noStrike">
                        <a:solidFill>
                          <a:srgbClr val="000000"/>
                        </a:solidFill>
                        <a:effectLst/>
                        <a:latin typeface="Calibri"/>
                      </a:endParaRPr>
                    </a:p>
                  </a:txBody>
                  <a:tcPr marL="9525" marR="9525" marT="9525" marB="0" anchor="b"/>
                </a:tc>
              </a:tr>
              <a:tr h="250999">
                <a:tc>
                  <a:txBody>
                    <a:bodyPr/>
                    <a:lstStyle/>
                    <a:p>
                      <a:pPr algn="ctr" fontAlgn="b"/>
                      <a:r>
                        <a:rPr lang="en-US" sz="1100" u="none" strike="noStrike">
                          <a:effectLst/>
                        </a:rPr>
                        <a:t>34</a:t>
                      </a:r>
                      <a:endParaRPr lang="en-US" sz="1100" b="0" i="0" u="none" strike="noStrike">
                        <a:solidFill>
                          <a:srgbClr val="000000"/>
                        </a:solidFill>
                        <a:effectLst/>
                        <a:latin typeface="Calibri"/>
                      </a:endParaRPr>
                    </a:p>
                  </a:txBody>
                  <a:tcPr marL="9525" marR="9525" marT="9525" marB="0" anchor="b"/>
                </a:tc>
                <a:tc>
                  <a:txBody>
                    <a:bodyPr/>
                    <a:lstStyle/>
                    <a:p>
                      <a:pPr algn="ctr" fontAlgn="b"/>
                      <a:r>
                        <a:rPr lang="en-US" sz="1100" u="none" strike="noStrike">
                          <a:effectLst/>
                        </a:rPr>
                        <a:t>iShares</a:t>
                      </a:r>
                      <a:endParaRPr lang="en-US" sz="1100" b="0" i="0" u="none" strike="noStrike">
                        <a:solidFill>
                          <a:srgbClr val="000000"/>
                        </a:solidFill>
                        <a:effectLst/>
                        <a:latin typeface="Calibri"/>
                      </a:endParaRPr>
                    </a:p>
                  </a:txBody>
                  <a:tcPr marL="9525" marR="9525" marT="9525" marB="0" anchor="b"/>
                </a:tc>
                <a:tc>
                  <a:txBody>
                    <a:bodyPr/>
                    <a:lstStyle/>
                    <a:p>
                      <a:pPr algn="ctr" fontAlgn="b"/>
                      <a:r>
                        <a:rPr lang="en-US" sz="1100" u="none" strike="noStrike">
                          <a:effectLst/>
                        </a:rPr>
                        <a:t>0.0265</a:t>
                      </a:r>
                      <a:endParaRPr lang="en-US" sz="1100" b="0" i="0" u="none" strike="noStrike">
                        <a:solidFill>
                          <a:srgbClr val="000000"/>
                        </a:solidFill>
                        <a:effectLst/>
                        <a:latin typeface="Calibri"/>
                      </a:endParaRPr>
                    </a:p>
                  </a:txBody>
                  <a:tcPr marL="9525" marR="9525" marT="9525" marB="0" anchor="b"/>
                </a:tc>
              </a:tr>
              <a:tr h="175946">
                <a:tc>
                  <a:txBody>
                    <a:bodyPr/>
                    <a:lstStyle/>
                    <a:p>
                      <a:pPr algn="ctr" fontAlgn="b"/>
                      <a:r>
                        <a:rPr lang="en-US" sz="1100" u="none" strike="noStrike" dirty="0">
                          <a:effectLst/>
                        </a:rPr>
                        <a:t>35</a:t>
                      </a:r>
                      <a:endParaRPr lang="en-US" sz="1100" b="0" i="0" u="none" strike="noStrike" dirty="0">
                        <a:solidFill>
                          <a:srgbClr val="000000"/>
                        </a:solidFill>
                        <a:effectLst/>
                        <a:latin typeface="Calibri"/>
                      </a:endParaRPr>
                    </a:p>
                  </a:txBody>
                  <a:tcPr marL="9525" marR="9525" marT="9525" marB="0" anchor="b"/>
                </a:tc>
                <a:tc>
                  <a:txBody>
                    <a:bodyPr/>
                    <a:lstStyle/>
                    <a:p>
                      <a:pPr algn="ctr" fontAlgn="b"/>
                      <a:r>
                        <a:rPr lang="en-US" sz="1100" u="none" strike="noStrike">
                          <a:effectLst/>
                        </a:rPr>
                        <a:t>First Trust</a:t>
                      </a:r>
                      <a:endParaRPr lang="en-US" sz="1100" b="0" i="0" u="none" strike="noStrike">
                        <a:solidFill>
                          <a:srgbClr val="000000"/>
                        </a:solidFill>
                        <a:effectLst/>
                        <a:latin typeface="Calibri"/>
                      </a:endParaRPr>
                    </a:p>
                  </a:txBody>
                  <a:tcPr marL="9525" marR="9525" marT="9525" marB="0" anchor="b"/>
                </a:tc>
                <a:tc>
                  <a:txBody>
                    <a:bodyPr/>
                    <a:lstStyle/>
                    <a:p>
                      <a:pPr algn="ctr" fontAlgn="b"/>
                      <a:r>
                        <a:rPr lang="en-US" sz="1100" u="none" strike="noStrike" dirty="0">
                          <a:effectLst/>
                        </a:rPr>
                        <a:t>0.0264</a:t>
                      </a:r>
                      <a:endParaRPr lang="en-US" sz="1100" b="0" i="0" u="none" strike="noStrike" dirty="0">
                        <a:solidFill>
                          <a:srgbClr val="000000"/>
                        </a:solidFill>
                        <a:effectLst/>
                        <a:latin typeface="Calibri"/>
                      </a:endParaRPr>
                    </a:p>
                  </a:txBody>
                  <a:tcPr marL="9525" marR="9525" marT="9525" marB="0" anchor="b"/>
                </a:tc>
              </a:tr>
            </a:tbl>
          </a:graphicData>
        </a:graphic>
      </p:graphicFrame>
    </p:spTree>
    <p:extLst>
      <p:ext uri="{BB962C8B-B14F-4D97-AF65-F5344CB8AC3E}">
        <p14:creationId xmlns:p14="http://schemas.microsoft.com/office/powerpoint/2010/main" val="165578659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ssential">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Essential">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sential">
      <a:fillStyleLst>
        <a:solidFill>
          <a:schemeClr val="phClr"/>
        </a:solidFill>
        <a:gradFill rotWithShape="1">
          <a:gsLst>
            <a:gs pos="0">
              <a:schemeClr val="phClr">
                <a:tint val="60000"/>
                <a:satMod val="250000"/>
              </a:schemeClr>
            </a:gs>
            <a:gs pos="35000">
              <a:schemeClr val="phClr">
                <a:tint val="47000"/>
                <a:satMod val="275000"/>
              </a:schemeClr>
            </a:gs>
            <a:gs pos="100000">
              <a:schemeClr val="phClr">
                <a:tint val="25000"/>
                <a:satMod val="300000"/>
              </a:schemeClr>
            </a:gs>
          </a:gsLst>
          <a:lin ang="16200000" scaled="1"/>
        </a:gradFill>
        <a:solidFill>
          <a:schemeClr val="phClr">
            <a:satMod val="110000"/>
          </a:schemeClr>
        </a:soli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41275" cap="flat" cmpd="sng" algn="ctr">
          <a:solidFill>
            <a:schemeClr val="phClr"/>
          </a:solidFill>
          <a:prstDash val="solid"/>
        </a:ln>
      </a:lnStyleLst>
      <a:effectStyleLst>
        <a:effectStyle>
          <a:effectLst/>
        </a:effectStyle>
        <a:effectStyle>
          <a:effectLst>
            <a:outerShdw blurRad="39999" dist="23000" algn="bl" rotWithShape="0">
              <a:srgbClr val="000000">
                <a:alpha val="40000"/>
              </a:srgbClr>
            </a:outerShdw>
          </a:effectLst>
        </a:effectStyle>
        <a:effectStyle>
          <a:effectLst>
            <a:outerShdw blurRad="38100" dist="19050" algn="bl" rotWithShape="0">
              <a:srgbClr val="000000">
                <a:alpha val="60000"/>
              </a:srgbClr>
            </a:outerShdw>
          </a:effectLst>
          <a:scene3d>
            <a:camera prst="orthographicFront">
              <a:rot lat="0" lon="0" rev="0"/>
            </a:camera>
            <a:lightRig rig="balanced" dir="l"/>
          </a:scene3d>
          <a:sp3d prstMaterial="plastic">
            <a:bevelT w="38100" h="31750"/>
          </a:sp3d>
        </a:effectStyle>
      </a:effectStyleLst>
      <a:bgFillStyleLst>
        <a:solidFill>
          <a:schemeClr val="phClr"/>
        </a:solidFill>
        <a:blipFill rotWithShape="1">
          <a:blip xmlns:r="http://schemas.openxmlformats.org/officeDocument/2006/relationships" r:embed="rId1">
            <a:duotone>
              <a:schemeClr val="phClr">
                <a:tint val="96000"/>
              </a:schemeClr>
              <a:schemeClr val="phClr">
                <a:shade val="94000"/>
              </a:schemeClr>
            </a:duotone>
          </a:blip>
          <a:tile tx="0" ty="0" sx="100000" sy="100000" flip="none" algn="tl"/>
        </a:blipFill>
        <a:gradFill rotWithShape="1">
          <a:gsLst>
            <a:gs pos="0">
              <a:schemeClr val="phClr">
                <a:tint val="84000"/>
                <a:satMod val="110000"/>
              </a:schemeClr>
            </a:gs>
            <a:gs pos="44000">
              <a:schemeClr val="phClr">
                <a:tint val="93000"/>
                <a:satMod val="115000"/>
              </a:schemeClr>
            </a:gs>
            <a:gs pos="100000">
              <a:schemeClr val="phClr">
                <a:tint val="100000"/>
                <a:shade val="59000"/>
                <a:satMod val="120000"/>
              </a:schemeClr>
            </a:gs>
          </a:gsLst>
          <a:path path="circle">
            <a:fillToRect l="40000" t="60000" r="60000" b="40000"/>
          </a:path>
        </a:gradFill>
      </a:bgFillStyleLst>
    </a:fmtScheme>
  </a:themeElements>
  <a:objectDefaults/>
  <a:extraClrSchemeLst/>
</a:theme>
</file>

<file path=ppt/theme/theme2.xml><?xml version="1.0" encoding="utf-8"?>
<a:theme xmlns:a="http://schemas.openxmlformats.org/drawingml/2006/main" name="3_Pitchbook">
  <a:themeElements>
    <a:clrScheme name="Alpha Architect">
      <a:dk1>
        <a:sysClr val="windowText" lastClr="000000"/>
      </a:dk1>
      <a:lt1>
        <a:sysClr val="window" lastClr="FFFFFF"/>
      </a:lt1>
      <a:dk2>
        <a:srgbClr val="073E87"/>
      </a:dk2>
      <a:lt2>
        <a:srgbClr val="C6E7FC"/>
      </a:lt2>
      <a:accent1>
        <a:srgbClr val="31B6FD"/>
      </a:accent1>
      <a:accent2>
        <a:srgbClr val="4584D3"/>
      </a:accent2>
      <a:accent3>
        <a:srgbClr val="5BD078"/>
      </a:accent3>
      <a:accent4>
        <a:srgbClr val="3737DE"/>
      </a:accent4>
      <a:accent5>
        <a:srgbClr val="73ACF7"/>
      </a:accent5>
      <a:accent6>
        <a:srgbClr val="A6A8AB"/>
      </a:accent6>
      <a:hlink>
        <a:srgbClr val="2020B2"/>
      </a:hlink>
      <a:folHlink>
        <a:srgbClr val="052E65"/>
      </a:folHlink>
    </a:clrScheme>
    <a:fontScheme name="Custom 2">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shade val="75000"/>
                <a:satMod val="250000"/>
              </a:schemeClr>
            </a:gs>
            <a:gs pos="20000">
              <a:schemeClr val="phClr">
                <a:shade val="85000"/>
                <a:satMod val="175000"/>
              </a:schemeClr>
            </a:gs>
            <a:gs pos="100000">
              <a:schemeClr val="phClr">
                <a:tint val="70000"/>
                <a:satMod val="175000"/>
              </a:schemeClr>
            </a:gs>
          </a:gsLst>
          <a:lin ang="16200000" scaled="1"/>
        </a:gradFill>
        <a:gradFill rotWithShape="1">
          <a:gsLst>
            <a:gs pos="0">
              <a:schemeClr val="phClr">
                <a:shade val="50000"/>
                <a:satMod val="145000"/>
              </a:schemeClr>
            </a:gs>
            <a:gs pos="30000">
              <a:schemeClr val="phClr">
                <a:shade val="65000"/>
                <a:satMod val="155000"/>
              </a:schemeClr>
            </a:gs>
            <a:gs pos="100000">
              <a:schemeClr val="phClr">
                <a:tint val="60000"/>
                <a:satMod val="170000"/>
              </a:schemeClr>
            </a:gs>
          </a:gsLst>
          <a:lin ang="16200000" scaled="1"/>
        </a:gradFill>
      </a:bgFillStyleLst>
    </a:fmtScheme>
  </a:themeElements>
  <a:objectDefaults/>
  <a:extraClrSchemeLst/>
</a:theme>
</file>

<file path=ppt/theme/theme3.xml><?xml version="1.0" encoding="utf-8"?>
<a:theme xmlns:a="http://schemas.openxmlformats.org/drawingml/2006/main" name="2_Pitchbook">
  <a:themeElements>
    <a:clrScheme name="Alpha Architect">
      <a:dk1>
        <a:sysClr val="windowText" lastClr="000000"/>
      </a:dk1>
      <a:lt1>
        <a:sysClr val="window" lastClr="FFFFFF"/>
      </a:lt1>
      <a:dk2>
        <a:srgbClr val="073E87"/>
      </a:dk2>
      <a:lt2>
        <a:srgbClr val="C6E7FC"/>
      </a:lt2>
      <a:accent1>
        <a:srgbClr val="31B6FD"/>
      </a:accent1>
      <a:accent2>
        <a:srgbClr val="4584D3"/>
      </a:accent2>
      <a:accent3>
        <a:srgbClr val="5BD078"/>
      </a:accent3>
      <a:accent4>
        <a:srgbClr val="3737DE"/>
      </a:accent4>
      <a:accent5>
        <a:srgbClr val="73ACF7"/>
      </a:accent5>
      <a:accent6>
        <a:srgbClr val="A6A8AB"/>
      </a:accent6>
      <a:hlink>
        <a:srgbClr val="2020B2"/>
      </a:hlink>
      <a:folHlink>
        <a:srgbClr val="052E65"/>
      </a:folHlink>
    </a:clrScheme>
    <a:fontScheme name="Custom 2">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shade val="75000"/>
                <a:satMod val="250000"/>
              </a:schemeClr>
            </a:gs>
            <a:gs pos="20000">
              <a:schemeClr val="phClr">
                <a:shade val="85000"/>
                <a:satMod val="175000"/>
              </a:schemeClr>
            </a:gs>
            <a:gs pos="100000">
              <a:schemeClr val="phClr">
                <a:tint val="70000"/>
                <a:satMod val="175000"/>
              </a:schemeClr>
            </a:gs>
          </a:gsLst>
          <a:lin ang="16200000" scaled="1"/>
        </a:gradFill>
        <a:gradFill rotWithShape="1">
          <a:gsLst>
            <a:gs pos="0">
              <a:schemeClr val="phClr">
                <a:shade val="50000"/>
                <a:satMod val="145000"/>
              </a:schemeClr>
            </a:gs>
            <a:gs pos="30000">
              <a:schemeClr val="phClr">
                <a:shade val="65000"/>
                <a:satMod val="155000"/>
              </a:schemeClr>
            </a:gs>
            <a:gs pos="100000">
              <a:schemeClr val="phClr">
                <a:tint val="60000"/>
                <a:satMod val="170000"/>
              </a:schemeClr>
            </a:gs>
          </a:gsLst>
          <a:lin ang="16200000" scaled="1"/>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Essential</Template>
  <TotalTime>1261</TotalTime>
  <Words>305</Words>
  <Application>Microsoft Office PowerPoint</Application>
  <PresentationFormat>On-screen Show (4:3)</PresentationFormat>
  <Paragraphs>126</Paragraphs>
  <Slides>6</Slides>
  <Notes>2</Notes>
  <HiddenSlides>0</HiddenSlides>
  <MMClips>0</MMClips>
  <ScaleCrop>false</ScaleCrop>
  <HeadingPairs>
    <vt:vector size="4" baseType="variant">
      <vt:variant>
        <vt:lpstr>Theme</vt:lpstr>
      </vt:variant>
      <vt:variant>
        <vt:i4>3</vt:i4>
      </vt:variant>
      <vt:variant>
        <vt:lpstr>Slide Titles</vt:lpstr>
      </vt:variant>
      <vt:variant>
        <vt:i4>6</vt:i4>
      </vt:variant>
    </vt:vector>
  </HeadingPairs>
  <TitlesOfParts>
    <vt:vector size="9" baseType="lpstr">
      <vt:lpstr>Essential</vt:lpstr>
      <vt:lpstr>3_Pitchbook</vt:lpstr>
      <vt:lpstr>2_Pitchbook</vt:lpstr>
      <vt:lpstr>The Business of ETFs</vt:lpstr>
      <vt:lpstr>PowerPoint Presentation</vt:lpstr>
      <vt:lpstr>Aum vs Revenue</vt:lpstr>
      <vt:lpstr>PowerPoint Presentation</vt:lpstr>
      <vt:lpstr>PowerPoint Presentation</vt:lpstr>
      <vt:lpstr> normalized Herfindahl-Hirschman Index Rankings</vt:lpstr>
    </vt:vector>
  </TitlesOfParts>
  <Company>Drexel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ryan</dc:creator>
  <cp:lastModifiedBy>ryan</cp:lastModifiedBy>
  <cp:revision>23</cp:revision>
  <dcterms:created xsi:type="dcterms:W3CDTF">2018-03-19T19:59:07Z</dcterms:created>
  <dcterms:modified xsi:type="dcterms:W3CDTF">2018-03-20T17:00:17Z</dcterms:modified>
</cp:coreProperties>
</file>