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0" r:id="rId2"/>
    <p:sldMasterId id="2147483681" r:id="rId3"/>
  </p:sldMasterIdLst>
  <p:notesMasterIdLst>
    <p:notesMasterId r:id="rId10"/>
  </p:notesMasterIdLst>
  <p:sldIdLst>
    <p:sldId id="256" r:id="rId4"/>
    <p:sldId id="261" r:id="rId5"/>
    <p:sldId id="257" r:id="rId6"/>
    <p:sldId id="258" r:id="rId7"/>
    <p:sldId id="263"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G:\My%20Drive\Ryan%20Kirlin\Blog%20posts\ETF%20Firm%20HHI%202-22-2018%20v2.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My%20Drive\Ryan%20Kirlin\Blog%20posts\ETF%20Firm%20HHI%202-22-2018%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1"/>
        <c:ser>
          <c:idx val="0"/>
          <c:order val="0"/>
          <c:tx>
            <c:strRef>
              <c:f>Summary!$D$1</c:f>
              <c:strCache>
                <c:ptCount val="1"/>
                <c:pt idx="0">
                  <c:v>AUM</c:v>
                </c:pt>
              </c:strCache>
            </c:strRef>
          </c:tx>
          <c:invertIfNegative val="0"/>
          <c:cat>
            <c:strRef>
              <c:f>Summary!$B$2:$B$36</c:f>
              <c:strCache>
                <c:ptCount val="35"/>
                <c:pt idx="0">
                  <c:v>iShares</c:v>
                </c:pt>
                <c:pt idx="1">
                  <c:v>Vanguard</c:v>
                </c:pt>
                <c:pt idx="2">
                  <c:v>State Street</c:v>
                </c:pt>
                <c:pt idx="3">
                  <c:v>PowerShares</c:v>
                </c:pt>
                <c:pt idx="4">
                  <c:v>Schwab</c:v>
                </c:pt>
                <c:pt idx="5">
                  <c:v>First Trust</c:v>
                </c:pt>
                <c:pt idx="6">
                  <c:v>Wisdomtree</c:v>
                </c:pt>
                <c:pt idx="7">
                  <c:v>Guggenheim</c:v>
                </c:pt>
                <c:pt idx="8">
                  <c:v>Van Eck</c:v>
                </c:pt>
                <c:pt idx="9">
                  <c:v>ProShares</c:v>
                </c:pt>
                <c:pt idx="10">
                  <c:v>Northern Trust</c:v>
                </c:pt>
                <c:pt idx="11">
                  <c:v>PIMCO</c:v>
                </c:pt>
                <c:pt idx="12">
                  <c:v>ALPS</c:v>
                </c:pt>
                <c:pt idx="13">
                  <c:v>Direxion</c:v>
                </c:pt>
                <c:pt idx="14">
                  <c:v>Deutsche Bank</c:v>
                </c:pt>
                <c:pt idx="15">
                  <c:v>Fidelity</c:v>
                </c:pt>
                <c:pt idx="16">
                  <c:v>Global X</c:v>
                </c:pt>
                <c:pt idx="17">
                  <c:v>Goldman</c:v>
                </c:pt>
                <c:pt idx="18">
                  <c:v>JPM</c:v>
                </c:pt>
                <c:pt idx="19">
                  <c:v>ETC</c:v>
                </c:pt>
                <c:pt idx="20">
                  <c:v>IndexIQ</c:v>
                </c:pt>
                <c:pt idx="21">
                  <c:v>USCF</c:v>
                </c:pt>
                <c:pt idx="22">
                  <c:v>Principal</c:v>
                </c:pt>
                <c:pt idx="23">
                  <c:v>ETFS</c:v>
                </c:pt>
                <c:pt idx="24">
                  <c:v>VictoryShares</c:v>
                </c:pt>
                <c:pt idx="25">
                  <c:v>OFI</c:v>
                </c:pt>
                <c:pt idx="26">
                  <c:v>ETFMG</c:v>
                </c:pt>
                <c:pt idx="27">
                  <c:v>KraneShares</c:v>
                </c:pt>
                <c:pt idx="28">
                  <c:v>Pacer</c:v>
                </c:pt>
                <c:pt idx="29">
                  <c:v>Ark</c:v>
                </c:pt>
                <c:pt idx="30">
                  <c:v>Columbia</c:v>
                </c:pt>
                <c:pt idx="31">
                  <c:v>Franklin Templeton</c:v>
                </c:pt>
                <c:pt idx="32">
                  <c:v>John Hancock</c:v>
                </c:pt>
                <c:pt idx="33">
                  <c:v>AdvisorShares</c:v>
                </c:pt>
                <c:pt idx="34">
                  <c:v>Virtus</c:v>
                </c:pt>
              </c:strCache>
            </c:strRef>
          </c:cat>
          <c:val>
            <c:numRef>
              <c:f>Summary!$D$2:$D$36</c:f>
              <c:numCache>
                <c:formatCode>"$"#,##0_);[Red]\("$"#,##0\)</c:formatCode>
                <c:ptCount val="35"/>
                <c:pt idx="0" formatCode="_(&quot;$&quot;* #,##0_);_(&quot;$&quot;* \(#,##0\);_(&quot;$&quot;* &quot;-&quot;??_);_(@_)">
                  <c:v>1377172400000</c:v>
                </c:pt>
                <c:pt idx="1">
                  <c:v>874245100000</c:v>
                </c:pt>
                <c:pt idx="2">
                  <c:v>617681100000</c:v>
                </c:pt>
                <c:pt idx="3">
                  <c:v>139361620000</c:v>
                </c:pt>
                <c:pt idx="4">
                  <c:v>103966370000</c:v>
                </c:pt>
                <c:pt idx="5">
                  <c:v>61119813900</c:v>
                </c:pt>
                <c:pt idx="6">
                  <c:v>45108920720</c:v>
                </c:pt>
                <c:pt idx="7">
                  <c:v>38963650000</c:v>
                </c:pt>
                <c:pt idx="8">
                  <c:v>36457860000</c:v>
                </c:pt>
                <c:pt idx="9">
                  <c:v>30444618220</c:v>
                </c:pt>
                <c:pt idx="10">
                  <c:v>16514960000</c:v>
                </c:pt>
                <c:pt idx="11">
                  <c:v>15489860000</c:v>
                </c:pt>
                <c:pt idx="12">
                  <c:v>14099510000</c:v>
                </c:pt>
                <c:pt idx="13">
                  <c:v>13368040000</c:v>
                </c:pt>
                <c:pt idx="14">
                  <c:v>12649795900</c:v>
                </c:pt>
                <c:pt idx="15">
                  <c:v>10618730000</c:v>
                </c:pt>
                <c:pt idx="16">
                  <c:v>9837420000</c:v>
                </c:pt>
                <c:pt idx="17">
                  <c:v>7063350000</c:v>
                </c:pt>
                <c:pt idx="18">
                  <c:v>6664860000</c:v>
                </c:pt>
                <c:pt idx="19">
                  <c:v>5547820000</c:v>
                </c:pt>
                <c:pt idx="20">
                  <c:v>4109950000</c:v>
                </c:pt>
                <c:pt idx="21">
                  <c:v>3125090000</c:v>
                </c:pt>
                <c:pt idx="22">
                  <c:v>3024060000</c:v>
                </c:pt>
                <c:pt idx="23">
                  <c:v>2783590000</c:v>
                </c:pt>
                <c:pt idx="24">
                  <c:v>2558590000</c:v>
                </c:pt>
                <c:pt idx="25">
                  <c:v>2543060000</c:v>
                </c:pt>
                <c:pt idx="26">
                  <c:v>2459940000</c:v>
                </c:pt>
                <c:pt idx="27">
                  <c:v>2142410000</c:v>
                </c:pt>
                <c:pt idx="28">
                  <c:v>1927760000</c:v>
                </c:pt>
                <c:pt idx="29">
                  <c:v>1481330000</c:v>
                </c:pt>
                <c:pt idx="30">
                  <c:v>1267730000</c:v>
                </c:pt>
                <c:pt idx="31">
                  <c:v>1220850000</c:v>
                </c:pt>
                <c:pt idx="32">
                  <c:v>1149280000</c:v>
                </c:pt>
                <c:pt idx="33">
                  <c:v>1081730000</c:v>
                </c:pt>
                <c:pt idx="34">
                  <c:v>1060600000</c:v>
                </c:pt>
              </c:numCache>
            </c:numRef>
          </c:val>
        </c:ser>
        <c:dLbls>
          <c:showLegendKey val="0"/>
          <c:showVal val="0"/>
          <c:showCatName val="0"/>
          <c:showSerName val="0"/>
          <c:showPercent val="0"/>
          <c:showBubbleSize val="0"/>
        </c:dLbls>
        <c:gapWidth val="150"/>
        <c:axId val="75227520"/>
        <c:axId val="75376128"/>
      </c:barChart>
      <c:catAx>
        <c:axId val="75227520"/>
        <c:scaling>
          <c:orientation val="minMax"/>
        </c:scaling>
        <c:delete val="0"/>
        <c:axPos val="b"/>
        <c:majorTickMark val="out"/>
        <c:minorTickMark val="none"/>
        <c:tickLblPos val="nextTo"/>
        <c:txPr>
          <a:bodyPr/>
          <a:lstStyle/>
          <a:p>
            <a:pPr>
              <a:defRPr sz="1100"/>
            </a:pPr>
            <a:endParaRPr lang="en-US"/>
          </a:p>
        </c:txPr>
        <c:crossAx val="75376128"/>
        <c:crosses val="autoZero"/>
        <c:auto val="1"/>
        <c:lblAlgn val="ctr"/>
        <c:lblOffset val="100"/>
        <c:noMultiLvlLbl val="0"/>
      </c:catAx>
      <c:valAx>
        <c:axId val="75376128"/>
        <c:scaling>
          <c:orientation val="minMax"/>
        </c:scaling>
        <c:delete val="0"/>
        <c:axPos val="l"/>
        <c:majorGridlines>
          <c:spPr>
            <a:ln w="12700" cap="flat" cmpd="sng" algn="ctr">
              <a:solidFill>
                <a:schemeClr val="dk1">
                  <a:shade val="95000"/>
                  <a:satMod val="105000"/>
                </a:schemeClr>
              </a:solidFill>
              <a:prstDash val="solid"/>
            </a:ln>
            <a:effectLst/>
          </c:spPr>
        </c:majorGridlines>
        <c:numFmt formatCode="_(&quot;$&quot;* #,##0_);_(&quot;$&quot;* \(#,##0\);_(&quot;$&quot;* &quot;-&quot;??_);_(@_)" sourceLinked="1"/>
        <c:majorTickMark val="out"/>
        <c:minorTickMark val="none"/>
        <c:tickLblPos val="nextTo"/>
        <c:txPr>
          <a:bodyPr/>
          <a:lstStyle/>
          <a:p>
            <a:pPr>
              <a:defRPr sz="1400"/>
            </a:pPr>
            <a:endParaRPr lang="en-US"/>
          </a:p>
        </c:txPr>
        <c:crossAx val="7522752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Normalized HHI</c:v>
                </c:pt>
              </c:strCache>
            </c:strRef>
          </c:tx>
          <c:invertIfNegative val="0"/>
          <c:cat>
            <c:strRef>
              <c:f>Sheet1!$A$2:$A$36</c:f>
              <c:strCache>
                <c:ptCount val="35"/>
                <c:pt idx="0">
                  <c:v>KraneShares</c:v>
                </c:pt>
                <c:pt idx="1">
                  <c:v>ALPS</c:v>
                </c:pt>
                <c:pt idx="2">
                  <c:v>Columbia</c:v>
                </c:pt>
                <c:pt idx="3">
                  <c:v>USCF</c:v>
                </c:pt>
                <c:pt idx="4">
                  <c:v>Deutsche Bank</c:v>
                </c:pt>
                <c:pt idx="5">
                  <c:v>Virtus</c:v>
                </c:pt>
                <c:pt idx="6">
                  <c:v>PIMCO</c:v>
                </c:pt>
                <c:pt idx="7">
                  <c:v>Principal</c:v>
                </c:pt>
                <c:pt idx="8">
                  <c:v>ETFMG</c:v>
                </c:pt>
                <c:pt idx="9">
                  <c:v>JPM</c:v>
                </c:pt>
                <c:pt idx="10">
                  <c:v>Goldman</c:v>
                </c:pt>
                <c:pt idx="11">
                  <c:v>ETC</c:v>
                </c:pt>
                <c:pt idx="12">
                  <c:v>State Street</c:v>
                </c:pt>
                <c:pt idx="13">
                  <c:v>Ark</c:v>
                </c:pt>
                <c:pt idx="14">
                  <c:v>OFI</c:v>
                </c:pt>
                <c:pt idx="15">
                  <c:v>Pacer</c:v>
                </c:pt>
                <c:pt idx="16">
                  <c:v>PowerShares</c:v>
                </c:pt>
                <c:pt idx="17">
                  <c:v>VictoryShares</c:v>
                </c:pt>
                <c:pt idx="18">
                  <c:v>Guggenheim</c:v>
                </c:pt>
                <c:pt idx="19">
                  <c:v>John Hancock</c:v>
                </c:pt>
                <c:pt idx="20">
                  <c:v>ETFS</c:v>
                </c:pt>
                <c:pt idx="21">
                  <c:v>Franklin Templeton</c:v>
                </c:pt>
                <c:pt idx="22">
                  <c:v>Northern Trust</c:v>
                </c:pt>
                <c:pt idx="23">
                  <c:v>IndexIQ</c:v>
                </c:pt>
                <c:pt idx="24">
                  <c:v>Van Eck</c:v>
                </c:pt>
                <c:pt idx="25">
                  <c:v>Global X</c:v>
                </c:pt>
                <c:pt idx="26">
                  <c:v>AdvisorShares</c:v>
                </c:pt>
                <c:pt idx="27">
                  <c:v>Fidelity</c:v>
                </c:pt>
                <c:pt idx="28">
                  <c:v>Wisdomtree</c:v>
                </c:pt>
                <c:pt idx="29">
                  <c:v>Direxion</c:v>
                </c:pt>
                <c:pt idx="30">
                  <c:v>ProShares</c:v>
                </c:pt>
                <c:pt idx="31">
                  <c:v>Vanguard</c:v>
                </c:pt>
                <c:pt idx="32">
                  <c:v>Schwab</c:v>
                </c:pt>
                <c:pt idx="33">
                  <c:v>iShares</c:v>
                </c:pt>
                <c:pt idx="34">
                  <c:v>First Trust</c:v>
                </c:pt>
              </c:strCache>
            </c:strRef>
          </c:cat>
          <c:val>
            <c:numRef>
              <c:f>Sheet1!$B$2:$B$36</c:f>
              <c:numCache>
                <c:formatCode>0.0000</c:formatCode>
                <c:ptCount val="35"/>
                <c:pt idx="0">
                  <c:v>0.59711402699235239</c:v>
                </c:pt>
                <c:pt idx="1">
                  <c:v>0.48252479070018428</c:v>
                </c:pt>
                <c:pt idx="2">
                  <c:v>0.43326403202282004</c:v>
                </c:pt>
                <c:pt idx="3">
                  <c:v>0.36787632994487712</c:v>
                </c:pt>
                <c:pt idx="4">
                  <c:v>0.29947999498506978</c:v>
                </c:pt>
                <c:pt idx="5">
                  <c:v>0.29596604148370792</c:v>
                </c:pt>
                <c:pt idx="6">
                  <c:v>0.29013525607332935</c:v>
                </c:pt>
                <c:pt idx="7">
                  <c:v>0.26279541894338049</c:v>
                </c:pt>
                <c:pt idx="8">
                  <c:v>0.2495384741951292</c:v>
                </c:pt>
                <c:pt idx="9">
                  <c:v>0.23805233186815813</c:v>
                </c:pt>
                <c:pt idx="10">
                  <c:v>0.20869344320509248</c:v>
                </c:pt>
                <c:pt idx="11">
                  <c:v>0.2041761248067154</c:v>
                </c:pt>
                <c:pt idx="12">
                  <c:v>0.19831657561608329</c:v>
                </c:pt>
                <c:pt idx="13">
                  <c:v>0.19552655019643533</c:v>
                </c:pt>
                <c:pt idx="14">
                  <c:v>0.19350324558102083</c:v>
                </c:pt>
                <c:pt idx="15">
                  <c:v>0.19175787201005384</c:v>
                </c:pt>
                <c:pt idx="16">
                  <c:v>0.18916459805259772</c:v>
                </c:pt>
                <c:pt idx="17">
                  <c:v>0.15169033672912163</c:v>
                </c:pt>
                <c:pt idx="18">
                  <c:v>0.14856651939989848</c:v>
                </c:pt>
                <c:pt idx="19">
                  <c:v>0.14470806585284765</c:v>
                </c:pt>
                <c:pt idx="20">
                  <c:v>0.13880085926205421</c:v>
                </c:pt>
                <c:pt idx="21">
                  <c:v>0.12775864481743993</c:v>
                </c:pt>
                <c:pt idx="22">
                  <c:v>0.12261185115207748</c:v>
                </c:pt>
                <c:pt idx="23">
                  <c:v>0.10133029031504535</c:v>
                </c:pt>
                <c:pt idx="24">
                  <c:v>8.4360629647459148E-2</c:v>
                </c:pt>
                <c:pt idx="25">
                  <c:v>8.0972554816442055E-2</c:v>
                </c:pt>
                <c:pt idx="26">
                  <c:v>7.2984248756591485E-2</c:v>
                </c:pt>
                <c:pt idx="27">
                  <c:v>6.5601411954736399E-2</c:v>
                </c:pt>
                <c:pt idx="28">
                  <c:v>6.5026498584650344E-2</c:v>
                </c:pt>
                <c:pt idx="29">
                  <c:v>4.5438196630067047E-2</c:v>
                </c:pt>
                <c:pt idx="30">
                  <c:v>4.3729912946019849E-2</c:v>
                </c:pt>
                <c:pt idx="31">
                  <c:v>3.6786868462014531E-2</c:v>
                </c:pt>
                <c:pt idx="32">
                  <c:v>2.9479507884504812E-2</c:v>
                </c:pt>
                <c:pt idx="33">
                  <c:v>2.6458293062125798E-2</c:v>
                </c:pt>
                <c:pt idx="34">
                  <c:v>2.6390155191034211E-2</c:v>
                </c:pt>
              </c:numCache>
            </c:numRef>
          </c:val>
        </c:ser>
        <c:dLbls>
          <c:showLegendKey val="0"/>
          <c:showVal val="0"/>
          <c:showCatName val="0"/>
          <c:showSerName val="0"/>
          <c:showPercent val="0"/>
          <c:showBubbleSize val="0"/>
        </c:dLbls>
        <c:gapWidth val="150"/>
        <c:axId val="194377216"/>
        <c:axId val="75391744"/>
      </c:barChart>
      <c:catAx>
        <c:axId val="194377216"/>
        <c:scaling>
          <c:orientation val="minMax"/>
        </c:scaling>
        <c:delete val="0"/>
        <c:axPos val="b"/>
        <c:majorTickMark val="none"/>
        <c:minorTickMark val="none"/>
        <c:tickLblPos val="nextTo"/>
        <c:txPr>
          <a:bodyPr/>
          <a:lstStyle/>
          <a:p>
            <a:pPr>
              <a:defRPr sz="1250"/>
            </a:pPr>
            <a:endParaRPr lang="en-US"/>
          </a:p>
        </c:txPr>
        <c:crossAx val="75391744"/>
        <c:crosses val="autoZero"/>
        <c:auto val="1"/>
        <c:lblAlgn val="ctr"/>
        <c:lblOffset val="100"/>
        <c:noMultiLvlLbl val="0"/>
      </c:catAx>
      <c:valAx>
        <c:axId val="75391744"/>
        <c:scaling>
          <c:orientation val="minMax"/>
        </c:scaling>
        <c:delete val="0"/>
        <c:axPos val="l"/>
        <c:majorGridlines/>
        <c:title>
          <c:tx>
            <c:rich>
              <a:bodyPr/>
              <a:lstStyle/>
              <a:p>
                <a:pPr>
                  <a:defRPr/>
                </a:pPr>
                <a:r>
                  <a:rPr lang="en-US" dirty="0" smtClean="0"/>
                  <a:t>Normalized HHI</a:t>
                </a:r>
                <a:endParaRPr lang="en-US" dirty="0"/>
              </a:p>
            </c:rich>
          </c:tx>
          <c:layout/>
          <c:overlay val="0"/>
        </c:title>
        <c:numFmt formatCode="0.0000" sourceLinked="1"/>
        <c:majorTickMark val="none"/>
        <c:minorTickMark val="none"/>
        <c:tickLblPos val="nextTo"/>
        <c:crossAx val="194377216"/>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0.56412</cdr:x>
      <cdr:y>0.44896</cdr:y>
    </cdr:from>
    <cdr:to>
      <cdr:x>0.56497</cdr:x>
      <cdr:y>0.65789</cdr:y>
    </cdr:to>
    <cdr:cxnSp macro="">
      <cdr:nvCxnSpPr>
        <cdr:cNvPr id="2" name="Straight Arrow Connector 1"/>
        <cdr:cNvCxnSpPr/>
      </cdr:nvCxnSpPr>
      <cdr:spPr>
        <a:xfrm xmlns:a="http://schemas.openxmlformats.org/drawingml/2006/main" flipH="1">
          <a:off x="5072332" y="3001992"/>
          <a:ext cx="7668" cy="1397000"/>
        </a:xfrm>
        <a:prstGeom xmlns:a="http://schemas.openxmlformats.org/drawingml/2006/main" prst="straightConnector1">
          <a:avLst/>
        </a:prstGeom>
        <a:ln xmlns:a="http://schemas.openxmlformats.org/drawingml/2006/main" w="50800">
          <a:solidFill>
            <a:srgbClr val="00B05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A79649-330B-411A-B129-17C06C80B742}" type="datetimeFigureOut">
              <a:rPr lang="en-US" smtClean="0"/>
              <a:t>3/19/2018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5525A8-0834-44A3-A710-04A6C0148F3D}" type="slidenum">
              <a:rPr lang="en-US" smtClean="0"/>
              <a:t>‹#›</a:t>
            </a:fld>
            <a:endParaRPr lang="en-US"/>
          </a:p>
        </p:txBody>
      </p:sp>
    </p:spTree>
    <p:extLst>
      <p:ext uri="{BB962C8B-B14F-4D97-AF65-F5344CB8AC3E}">
        <p14:creationId xmlns:p14="http://schemas.microsoft.com/office/powerpoint/2010/main" val="324034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Highlight</a:t>
            </a:r>
            <a:r>
              <a:rPr lang="en-US" baseline="0" dirty="0" smtClean="0"/>
              <a:t> low cost firms moving down. No way is right or wrong, but let’s slow down the talk about low cost firms are eating the industry.  They’re certainly doing well on market share, but that is what the low cost firms do in any industry.</a:t>
            </a:r>
          </a:p>
          <a:p>
            <a:r>
              <a:rPr lang="en-US" baseline="0" dirty="0" smtClean="0"/>
              <a:t>If you’re offering value to investors, you can still do well at higher prices. Let take </a:t>
            </a:r>
            <a:r>
              <a:rPr lang="en-US" baseline="0" dirty="0" err="1" smtClean="0"/>
              <a:t>ProShares</a:t>
            </a:r>
            <a:r>
              <a:rPr lang="en-US" baseline="0" dirty="0" smtClean="0"/>
              <a:t> for example. They have their suite of leveraged products. Leveraged products are mainly trading tools and held for short periods of time. Therefore, investors care about liquidity above all, and care minimally about the expense ratio.</a:t>
            </a:r>
          </a:p>
          <a:p>
            <a:endParaRPr lang="en-US" dirty="0"/>
          </a:p>
        </p:txBody>
      </p:sp>
      <p:sp>
        <p:nvSpPr>
          <p:cNvPr id="4" name="Slide Number Placeholder 3"/>
          <p:cNvSpPr>
            <a:spLocks noGrp="1"/>
          </p:cNvSpPr>
          <p:nvPr>
            <p:ph type="sldNum" sz="quarter" idx="10"/>
          </p:nvPr>
        </p:nvSpPr>
        <p:spPr/>
        <p:txBody>
          <a:bodyPr/>
          <a:lstStyle/>
          <a:p>
            <a:fld id="{0F5525A8-0834-44A3-A710-04A6C0148F3D}" type="slidenum">
              <a:rPr lang="en-US" smtClean="0"/>
              <a:t>3</a:t>
            </a:fld>
            <a:endParaRPr lang="en-US"/>
          </a:p>
        </p:txBody>
      </p:sp>
    </p:spTree>
    <p:extLst>
      <p:ext uri="{BB962C8B-B14F-4D97-AF65-F5344CB8AC3E}">
        <p14:creationId xmlns:p14="http://schemas.microsoft.com/office/powerpoint/2010/main" val="33149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about</a:t>
            </a:r>
            <a:r>
              <a:rPr lang="en-US" baseline="0" dirty="0" smtClean="0"/>
              <a:t> how to visualize and highlight what you want to note. </a:t>
            </a:r>
            <a:r>
              <a:rPr lang="en-US" baseline="0" dirty="0" err="1" smtClean="0"/>
              <a:t>KraneShares</a:t>
            </a:r>
            <a:r>
              <a:rPr lang="en-US" baseline="0" dirty="0" smtClean="0"/>
              <a:t> growing rapidly, so not a bad thing that they’re concentrated. Acquisition target?</a:t>
            </a:r>
          </a:p>
          <a:p>
            <a:endParaRPr lang="en-US" dirty="0"/>
          </a:p>
        </p:txBody>
      </p:sp>
      <p:sp>
        <p:nvSpPr>
          <p:cNvPr id="4" name="Slide Number Placeholder 3"/>
          <p:cNvSpPr>
            <a:spLocks noGrp="1"/>
          </p:cNvSpPr>
          <p:nvPr>
            <p:ph type="sldNum" sz="quarter" idx="10"/>
          </p:nvPr>
        </p:nvSpPr>
        <p:spPr/>
        <p:txBody>
          <a:bodyPr/>
          <a:lstStyle/>
          <a:p>
            <a:fld id="{0F5525A8-0834-44A3-A710-04A6C0148F3D}" type="slidenum">
              <a:rPr lang="en-US" smtClean="0"/>
              <a:t>6</a:t>
            </a:fld>
            <a:endParaRPr lang="en-US"/>
          </a:p>
        </p:txBody>
      </p:sp>
    </p:spTree>
    <p:extLst>
      <p:ext uri="{BB962C8B-B14F-4D97-AF65-F5344CB8AC3E}">
        <p14:creationId xmlns:p14="http://schemas.microsoft.com/office/powerpoint/2010/main" val="3493142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9908F8F-E884-47E5-833E-970E2B42ECD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9" name="Rectangle 10"/>
          <p:cNvSpPr/>
          <p:nvPr userDrawn="1"/>
        </p:nvSpPr>
        <p:spPr>
          <a:xfrm>
            <a:off x="0" y="3505200"/>
            <a:ext cx="9144000" cy="1143000"/>
          </a:xfrm>
          <a:prstGeom prst="rect">
            <a:avLst/>
          </a:prstGeom>
          <a:solidFill>
            <a:schemeClr val="accent6">
              <a:shade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2" name="Rectangle 2"/>
          <p:cNvSpPr>
            <a:spLocks noGrp="1"/>
          </p:cNvSpPr>
          <p:nvPr>
            <p:ph type="ctrTitle" hasCustomPrompt="1"/>
          </p:nvPr>
        </p:nvSpPr>
        <p:spPr>
          <a:xfrm>
            <a:off x="0" y="4038600"/>
            <a:ext cx="9144000" cy="607280"/>
          </a:xfrm>
          <a:prstGeom prst="rect">
            <a:avLst/>
          </a:prstGeom>
          <a:noFill/>
        </p:spPr>
        <p:txBody>
          <a:bodyPr vert="horz" anchor="ctr"/>
          <a:lstStyle>
            <a:lvl1pPr algn="l">
              <a:defRPr sz="2000" b="0" cap="all" spc="150" baseline="0">
                <a:solidFill>
                  <a:schemeClr val="bg1"/>
                </a:solidFill>
              </a:defRPr>
            </a:lvl1pPr>
            <a:extLst/>
          </a:lstStyle>
          <a:p>
            <a:r>
              <a:rPr lang="en-US" dirty="0" smtClean="0"/>
              <a:t>Master Title</a:t>
            </a:r>
            <a:endParaRPr lang="en-US" dirty="0"/>
          </a:p>
        </p:txBody>
      </p:sp>
      <p:sp>
        <p:nvSpPr>
          <p:cNvPr id="8" name="Rectangle 10"/>
          <p:cNvSpPr/>
          <p:nvPr userDrawn="1"/>
        </p:nvSpPr>
        <p:spPr>
          <a:xfrm>
            <a:off x="0" y="0"/>
            <a:ext cx="9144000" cy="40386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2" name="Rectangle 11"/>
          <p:cNvSpPr/>
          <p:nvPr userDrawn="1"/>
        </p:nvSpPr>
        <p:spPr>
          <a:xfrm>
            <a:off x="0" y="4645880"/>
            <a:ext cx="9144000" cy="27432"/>
          </a:xfrm>
          <a:prstGeom prst="rect">
            <a:avLst/>
          </a:prstGeom>
          <a:solidFill>
            <a:schemeClr val="accent2"/>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27" name="Rectangle 16"/>
          <p:cNvSpPr txBox="1">
            <a:spLocks/>
          </p:cNvSpPr>
          <p:nvPr userDrawn="1"/>
        </p:nvSpPr>
        <p:spPr>
          <a:xfrm>
            <a:off x="1676400" y="6553200"/>
            <a:ext cx="7315200" cy="304800"/>
          </a:xfrm>
          <a:prstGeom prst="rect">
            <a:avLst/>
          </a:prstGeom>
        </p:spPr>
        <p:txBody>
          <a:bodyPr/>
          <a:lstStyle>
            <a:lvl1pPr marL="0" algn="l" rtl="0" latinLnBrk="0">
              <a:defRPr sz="900" b="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b="1" dirty="0" smtClean="0">
                <a:solidFill>
                  <a:srgbClr val="073E87">
                    <a:lumMod val="75000"/>
                  </a:srgbClr>
                </a:solidFill>
              </a:rPr>
              <a:t>Affordable Active Alpha | Built to Beat Behavioral Bias | We Empower Investors Through Education</a:t>
            </a:r>
            <a:endParaRPr lang="en-US" b="1" dirty="0">
              <a:solidFill>
                <a:srgbClr val="073E87">
                  <a:lumMod val="75000"/>
                </a:srgbClr>
              </a:solidFill>
            </a:endParaRPr>
          </a:p>
        </p:txBody>
      </p:sp>
      <p:sp>
        <p:nvSpPr>
          <p:cNvPr id="28" name="Rectangle 4"/>
          <p:cNvSpPr txBox="1">
            <a:spLocks/>
          </p:cNvSpPr>
          <p:nvPr userDrawn="1"/>
        </p:nvSpPr>
        <p:spPr>
          <a:xfrm>
            <a:off x="208375" y="4797427"/>
            <a:ext cx="1752600" cy="311145"/>
          </a:xfrm>
          <a:prstGeom prst="rect">
            <a:avLst/>
          </a:prstGeom>
        </p:spPr>
        <p:txBody>
          <a:bodyPr vert="horz" anchor="ctr"/>
          <a:lstStyle>
            <a:lvl1pPr marL="0" algn="ctr" rtl="0" latinLnBrk="0">
              <a:defRPr sz="1000" b="1"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dirty="0" smtClean="0">
                <a:solidFill>
                  <a:prstClr val="black"/>
                </a:solidFill>
              </a:rPr>
              <a:t>As Of Date: </a:t>
            </a:r>
            <a:fld id="{CCD717AA-EA39-47F3-8A0A-15B3575EDB53}" type="datetime1">
              <a:rPr lang="en-US" smtClean="0">
                <a:solidFill>
                  <a:prstClr val="black"/>
                </a:solidFill>
              </a:rPr>
              <a:pPr algn="r"/>
              <a:t>3/19/2018</a:t>
            </a:fld>
            <a:endParaRPr lang="en-US" dirty="0">
              <a:solidFill>
                <a:prstClr val="black"/>
              </a:solidFill>
            </a:endParaRPr>
          </a:p>
        </p:txBody>
      </p:sp>
      <p:pic>
        <p:nvPicPr>
          <p:cNvPr id="1026"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7"/>
          <p:cNvSpPr>
            <a:spLocks noGrp="1"/>
          </p:cNvSpPr>
          <p:nvPr>
            <p:ph type="body" sz="quarter" idx="19" hasCustomPrompt="1"/>
          </p:nvPr>
        </p:nvSpPr>
        <p:spPr>
          <a:xfrm>
            <a:off x="3581400" y="4724400"/>
            <a:ext cx="5410200" cy="1575733"/>
          </a:xfrm>
          <a:prstGeom prst="rect">
            <a:avLst/>
          </a:prstGeom>
        </p:spPr>
        <p:txBody>
          <a:bodyPr anchor="ctr">
            <a:normAutofit/>
          </a:bodyPr>
          <a:lstStyle>
            <a:lvl1pPr marL="0" indent="0" algn="r">
              <a:buFontTx/>
              <a:buNone/>
              <a:defRPr sz="900" b="1"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en-US" sz="1100" dirty="0" smtClean="0">
                <a:solidFill>
                  <a:schemeClr val="tx1"/>
                </a:solidFill>
              </a:rPr>
              <a:t>Wesley R. Gray, PhD</a:t>
            </a:r>
          </a:p>
          <a:p>
            <a:endParaRPr lang="en-US" sz="1100" dirty="0" smtClean="0"/>
          </a:p>
          <a:p>
            <a:r>
              <a:rPr lang="fr-FR" sz="1100" b="0" dirty="0" smtClean="0">
                <a:solidFill>
                  <a:schemeClr val="accent4">
                    <a:lumMod val="50000"/>
                  </a:schemeClr>
                </a:solidFill>
              </a:rPr>
              <a:t>T: +1.215.882.9983</a:t>
            </a:r>
          </a:p>
          <a:p>
            <a:r>
              <a:rPr lang="fr-FR" sz="1100" b="0" dirty="0" smtClean="0">
                <a:solidFill>
                  <a:schemeClr val="accent4">
                    <a:lumMod val="50000"/>
                  </a:schemeClr>
                </a:solidFill>
              </a:rPr>
              <a:t>F: +1.216.245.3686</a:t>
            </a:r>
          </a:p>
          <a:p>
            <a:r>
              <a:rPr lang="fr-FR" sz="1100" b="0" dirty="0" smtClean="0">
                <a:solidFill>
                  <a:schemeClr val="accent4">
                    <a:lumMod val="50000"/>
                  </a:schemeClr>
                </a:solidFill>
              </a:rPr>
              <a:t>ir@alphaarchitect.com</a:t>
            </a:r>
          </a:p>
          <a:p>
            <a:r>
              <a:rPr lang="fr-FR" sz="1100" b="0" dirty="0" smtClean="0">
                <a:solidFill>
                  <a:schemeClr val="accent4">
                    <a:lumMod val="50000"/>
                  </a:schemeClr>
                </a:solidFill>
              </a:rPr>
              <a:t>213 </a:t>
            </a:r>
            <a:r>
              <a:rPr lang="fr-FR" sz="1100" b="0" dirty="0" err="1" smtClean="0">
                <a:solidFill>
                  <a:schemeClr val="accent4">
                    <a:lumMod val="50000"/>
                  </a:schemeClr>
                </a:solidFill>
              </a:rPr>
              <a:t>Foxcroft</a:t>
            </a:r>
            <a:r>
              <a:rPr lang="fr-FR" sz="1100" b="0" dirty="0" smtClean="0">
                <a:solidFill>
                  <a:schemeClr val="accent4">
                    <a:lumMod val="50000"/>
                  </a:schemeClr>
                </a:solidFill>
              </a:rPr>
              <a:t> Road</a:t>
            </a:r>
          </a:p>
          <a:p>
            <a:r>
              <a:rPr lang="fr-FR" sz="1100" b="0" dirty="0" err="1" smtClean="0">
                <a:solidFill>
                  <a:schemeClr val="accent4">
                    <a:lumMod val="50000"/>
                  </a:schemeClr>
                </a:solidFill>
              </a:rPr>
              <a:t>Broomall</a:t>
            </a:r>
            <a:r>
              <a:rPr lang="fr-FR" sz="1100" b="0" dirty="0" smtClean="0">
                <a:solidFill>
                  <a:schemeClr val="accent4">
                    <a:lumMod val="50000"/>
                  </a:schemeClr>
                </a:solidFill>
              </a:rPr>
              <a:t>, PA 19008</a:t>
            </a:r>
          </a:p>
        </p:txBody>
      </p:sp>
    </p:spTree>
    <p:extLst>
      <p:ext uri="{BB962C8B-B14F-4D97-AF65-F5344CB8AC3E}">
        <p14:creationId xmlns:p14="http://schemas.microsoft.com/office/powerpoint/2010/main" val="25197136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9" name="Rectangle 8"/>
          <p:cNvSpPr/>
          <p:nvPr userDrawn="1"/>
        </p:nvSpPr>
        <p:spPr>
          <a:xfrm>
            <a:off x="0" y="3251488"/>
            <a:ext cx="9144000" cy="609600"/>
          </a:xfrm>
          <a:prstGeom prst="rect">
            <a:avLst/>
          </a:prstGeom>
          <a:solidFill>
            <a:schemeClr val="accent6">
              <a:shade val="75000"/>
            </a:schemeClr>
          </a:solidFill>
          <a:ln w="25400" cap="rnd" cmpd="sng" algn="ctr">
            <a:noFill/>
            <a:prstDash val="solid"/>
          </a:ln>
          <a:effectLst/>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4" name="Title 13"/>
          <p:cNvSpPr>
            <a:spLocks noGrp="1"/>
          </p:cNvSpPr>
          <p:nvPr>
            <p:ph type="ctrTitle" hasCustomPrompt="1"/>
          </p:nvPr>
        </p:nvSpPr>
        <p:spPr>
          <a:xfrm>
            <a:off x="0" y="3267635"/>
            <a:ext cx="9144000" cy="584488"/>
          </a:xfrm>
          <a:prstGeom prst="rect">
            <a:avLst/>
          </a:prstGeom>
          <a:noFill/>
        </p:spPr>
        <p:txBody>
          <a:bodyPr vert="horz" anchor="ctr"/>
          <a:lstStyle>
            <a:lvl1pPr algn="l">
              <a:defRPr sz="2000" b="0" cap="all" spc="150" baseline="0">
                <a:solidFill>
                  <a:schemeClr val="bg1"/>
                </a:solidFill>
              </a:defRPr>
            </a:lvl1pPr>
            <a:extLst/>
          </a:lstStyle>
          <a:p>
            <a:r>
              <a:rPr lang="en-US" dirty="0" smtClean="0"/>
              <a:t>Title</a:t>
            </a:r>
            <a:endParaRPr lang="en-US" dirty="0"/>
          </a:p>
        </p:txBody>
      </p:sp>
      <p:sp>
        <p:nvSpPr>
          <p:cNvPr id="11" name="Rectangle 10"/>
          <p:cNvSpPr/>
          <p:nvPr userDrawn="1"/>
        </p:nvSpPr>
        <p:spPr>
          <a:xfrm>
            <a:off x="0" y="3858768"/>
            <a:ext cx="9144000" cy="27432"/>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7" name="Text Placeholder 6"/>
          <p:cNvSpPr>
            <a:spLocks noGrp="1"/>
          </p:cNvSpPr>
          <p:nvPr>
            <p:ph type="body" sz="quarter" idx="13"/>
          </p:nvPr>
        </p:nvSpPr>
        <p:spPr>
          <a:xfrm>
            <a:off x="1676400" y="3962400"/>
            <a:ext cx="7010400" cy="2438400"/>
          </a:xfrm>
          <a:prstGeom prst="rect">
            <a:avLst/>
          </a:prstGeom>
        </p:spPr>
        <p:txBody>
          <a:bodyPr/>
          <a:lstStyle>
            <a:lvl1pPr algn="just">
              <a:defRPr/>
            </a:lvl1pPr>
            <a:lvl2pPr algn="just">
              <a:defRPr/>
            </a:lvl2pPr>
            <a:lvl3pPr algn="just">
              <a:defRPr/>
            </a:lvl3pPr>
            <a:lvl4pPr algn="just">
              <a:defRPr/>
            </a:lvl4pPr>
            <a:lvl5pPr algn="ju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 name="Rectangle 6"/>
          <p:cNvSpPr>
            <a:spLocks noGrp="1"/>
          </p:cNvSpPr>
          <p:nvPr>
            <p:ph type="sldNum" sz="quarter" idx="4"/>
          </p:nvPr>
        </p:nvSpPr>
        <p:spPr>
          <a:xfrm>
            <a:off x="7924800" y="6469898"/>
            <a:ext cx="990600" cy="304800"/>
          </a:xfrm>
          <a:prstGeom prst="rect">
            <a:avLst/>
          </a:prstGeom>
        </p:spPr>
        <p:txBody>
          <a:bodyPr vert="horz" anchor="ctr"/>
          <a:lstStyle>
            <a:lvl1pPr algn="r">
              <a:defRPr sz="1000"/>
            </a:lvl1pPr>
            <a:extLst/>
          </a:lstStyle>
          <a:p>
            <a:fld id="{256D3EEF-DE4E-429D-8EC4-DDC531AFF587}" type="slidenum">
              <a:rPr lang="en-US" smtClean="0">
                <a:solidFill>
                  <a:prstClr val="black"/>
                </a:solidFill>
              </a:rPr>
              <a:pPr/>
              <a:t>‹#›</a:t>
            </a:fld>
            <a:endParaRPr lang="en-US"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pic>
        <p:nvPicPr>
          <p:cNvPr id="10"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81420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14" name="Title 13"/>
          <p:cNvSpPr>
            <a:spLocks noGrp="1"/>
          </p:cNvSpPr>
          <p:nvPr>
            <p:ph type="ctrTitle" hasCustomPrompt="1"/>
          </p:nvPr>
        </p:nvSpPr>
        <p:spPr>
          <a:xfrm>
            <a:off x="1633815" y="3886200"/>
            <a:ext cx="7510185" cy="609600"/>
          </a:xfrm>
          <a:prstGeom prst="rect">
            <a:avLst/>
          </a:prstGeom>
          <a:noFill/>
        </p:spPr>
        <p:txBody>
          <a:bodyPr vert="horz" anchor="ctr"/>
          <a:lstStyle>
            <a:lvl1pPr algn="r">
              <a:defRPr sz="2000" b="0" cap="all" spc="150" baseline="0">
                <a:solidFill>
                  <a:schemeClr val="tx1"/>
                </a:solidFill>
              </a:defRPr>
            </a:lvl1pPr>
            <a:extLst/>
          </a:lstStyle>
          <a:p>
            <a:r>
              <a:rPr lang="en-US" dirty="0" err="1" smtClean="0"/>
              <a:t>SubTitlE</a:t>
            </a:r>
            <a:endParaRPr lang="en-US" dirty="0"/>
          </a:p>
        </p:txBody>
      </p:sp>
      <p:sp>
        <p:nvSpPr>
          <p:cNvPr id="11" name="Rectangle 10"/>
          <p:cNvSpPr/>
          <p:nvPr userDrawn="1"/>
        </p:nvSpPr>
        <p:spPr>
          <a:xfrm>
            <a:off x="0" y="3858768"/>
            <a:ext cx="9144000" cy="27432"/>
          </a:xfrm>
          <a:prstGeom prst="rect">
            <a:avLst/>
          </a:prstGeom>
          <a:solidFill>
            <a:schemeClr val="accent2"/>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28" name="Rectangle 6"/>
          <p:cNvSpPr>
            <a:spLocks noGrp="1"/>
          </p:cNvSpPr>
          <p:nvPr>
            <p:ph type="sldNum" sz="quarter" idx="4"/>
          </p:nvPr>
        </p:nvSpPr>
        <p:spPr>
          <a:xfrm>
            <a:off x="7924800" y="6469898"/>
            <a:ext cx="990600" cy="304800"/>
          </a:xfrm>
          <a:prstGeom prst="rect">
            <a:avLst/>
          </a:prstGeom>
        </p:spPr>
        <p:txBody>
          <a:bodyPr vert="horz" anchor="ctr"/>
          <a:lstStyle>
            <a:lvl1pPr algn="r">
              <a:defRPr sz="1000"/>
            </a:lvl1pPr>
            <a:extLst/>
          </a:lstStyle>
          <a:p>
            <a:fld id="{256D3EEF-DE4E-429D-8EC4-DDC531AFF587}" type="slidenum">
              <a:rPr lang="en-US" smtClean="0">
                <a:solidFill>
                  <a:prstClr val="black"/>
                </a:solidFill>
              </a:rPr>
              <a:pPr/>
              <a:t>‹#›</a:t>
            </a:fld>
            <a:endParaRPr lang="en-US"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pic>
        <p:nvPicPr>
          <p:cNvPr id="7"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6"/>
          <p:cNvSpPr>
            <a:spLocks noGrp="1"/>
          </p:cNvSpPr>
          <p:nvPr>
            <p:ph type="body" sz="quarter" idx="13"/>
          </p:nvPr>
        </p:nvSpPr>
        <p:spPr>
          <a:xfrm>
            <a:off x="1676400" y="4572000"/>
            <a:ext cx="7467600" cy="1828800"/>
          </a:xfrm>
          <a:prstGeom prst="rect">
            <a:avLst/>
          </a:prstGeom>
        </p:spPr>
        <p:txBody>
          <a:bodyPr/>
          <a:lstStyle>
            <a:lvl1pPr algn="just">
              <a:defRPr/>
            </a:lvl1pPr>
            <a:lvl2pPr algn="just">
              <a:defRPr/>
            </a:lvl2pPr>
            <a:lvl3pPr algn="just">
              <a:defRPr/>
            </a:lvl3pPr>
            <a:lvl4pPr algn="just">
              <a:defRPr/>
            </a:lvl4pPr>
            <a:lvl5pPr algn="ju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6656040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Heading Only">
    <p:spTree>
      <p:nvGrpSpPr>
        <p:cNvPr id="1" name=""/>
        <p:cNvGrpSpPr/>
        <p:nvPr/>
      </p:nvGrpSpPr>
      <p:grpSpPr>
        <a:xfrm>
          <a:off x="0" y="0"/>
          <a:ext cx="0" cy="0"/>
          <a:chOff x="0" y="0"/>
          <a:chExt cx="0" cy="0"/>
        </a:xfrm>
      </p:grpSpPr>
      <p:sp>
        <p:nvSpPr>
          <p:cNvPr id="19" name="Rectangle 8"/>
          <p:cNvSpPr>
            <a:spLocks noGrp="1"/>
          </p:cNvSpPr>
          <p:nvPr>
            <p:ph type="body" sz="quarter" idx="13" hasCustomPrompt="1"/>
          </p:nvPr>
        </p:nvSpPr>
        <p:spPr>
          <a:xfrm>
            <a:off x="304800" y="381000"/>
            <a:ext cx="8622792" cy="228600"/>
          </a:xfrm>
          <a:prstGeom prst="rect">
            <a:avLst/>
          </a:prstGeom>
          <a:solidFill>
            <a:schemeClr val="accent6">
              <a:shade val="75000"/>
            </a:schemeClr>
          </a:solidFill>
        </p:spPr>
        <p:txBody>
          <a:bodyPr/>
          <a:lstStyle>
            <a:lvl1pPr marL="0" indent="0">
              <a:buFontTx/>
              <a:buNone/>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7"/>
          </p:nvPr>
        </p:nvSpPr>
        <p:spPr>
          <a:xfrm>
            <a:off x="301573" y="609600"/>
            <a:ext cx="8622792" cy="5360895"/>
          </a:xfrm>
          <a:prstGeom prst="rect">
            <a:avLst/>
          </a:prstGeom>
        </p:spPr>
        <p:txBody>
          <a:bodyPr/>
          <a:lstStyle>
            <a:lvl1pPr algn="just">
              <a:defRPr/>
            </a:lvl1pPr>
            <a:lvl2pPr algn="just">
              <a:defRPr/>
            </a:lvl2pPr>
            <a:lvl3pPr algn="just">
              <a:defRPr/>
            </a:lvl3pPr>
            <a:lvl4pPr algn="just">
              <a:defRPr/>
            </a:lvl4pPr>
            <a:lvl5pPr algn="just">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Rectangle 12"/>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22"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Tree>
    <p:extLst>
      <p:ext uri="{BB962C8B-B14F-4D97-AF65-F5344CB8AC3E}">
        <p14:creationId xmlns:p14="http://schemas.microsoft.com/office/powerpoint/2010/main" val="15030497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3-Up: 1 Left, 2 Right">
    <p:spTree>
      <p:nvGrpSpPr>
        <p:cNvPr id="1" name=""/>
        <p:cNvGrpSpPr/>
        <p:nvPr/>
      </p:nvGrpSpPr>
      <p:grpSpPr>
        <a:xfrm>
          <a:off x="0" y="0"/>
          <a:ext cx="0" cy="0"/>
          <a:chOff x="0" y="0"/>
          <a:chExt cx="0" cy="0"/>
        </a:xfrm>
      </p:grpSpPr>
      <p:sp>
        <p:nvSpPr>
          <p:cNvPr id="28" name="Rectangle 27"/>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
        <p:nvSpPr>
          <p:cNvPr id="5" name="TextBox 4"/>
          <p:cNvSpPr txBox="1"/>
          <p:nvPr userDrawn="1"/>
        </p:nvSpPr>
        <p:spPr>
          <a:xfrm>
            <a:off x="1524000" y="5943600"/>
            <a:ext cx="7162800" cy="646331"/>
          </a:xfrm>
          <a:prstGeom prst="rect">
            <a:avLst/>
          </a:prstGeom>
          <a:noFill/>
        </p:spPr>
        <p:txBody>
          <a:bodyPr wrap="square" rtlCol="0">
            <a:spAutoFit/>
          </a:bodyPr>
          <a:lstStyle/>
          <a:p>
            <a:pPr algn="just">
              <a:defRPr/>
            </a:pPr>
            <a:r>
              <a:rPr lang="en-US" sz="900" dirty="0">
                <a:solidFill>
                  <a:prstClr val="black"/>
                </a:solidFill>
              </a:rPr>
              <a:t>*The results are hypothetical results and are NOT an indicator of future results and do NOT represent returns that any investor actually attained. Please see disclosures for additional information. Additional information regarding the construction of these results is available upon request. Indexes are unmanaged, do not reflect management or trading fees, and one cannot invest directly in an index.</a:t>
            </a:r>
            <a:endParaRPr lang="en-US" sz="900" dirty="0">
              <a:solidFill>
                <a:prstClr val="black"/>
              </a:solidFill>
            </a:endParaRPr>
          </a:p>
        </p:txBody>
      </p:sp>
    </p:spTree>
    <p:extLst>
      <p:ext uri="{BB962C8B-B14F-4D97-AF65-F5344CB8AC3E}">
        <p14:creationId xmlns:p14="http://schemas.microsoft.com/office/powerpoint/2010/main" val="279673197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Up: 1 Left, 2 Right">
    <p:spTree>
      <p:nvGrpSpPr>
        <p:cNvPr id="1" name=""/>
        <p:cNvGrpSpPr/>
        <p:nvPr/>
      </p:nvGrpSpPr>
      <p:grpSpPr>
        <a:xfrm>
          <a:off x="0" y="0"/>
          <a:ext cx="0" cy="0"/>
          <a:chOff x="0" y="0"/>
          <a:chExt cx="0" cy="0"/>
        </a:xfrm>
      </p:grpSpPr>
      <p:sp>
        <p:nvSpPr>
          <p:cNvPr id="28" name="Rectangle 27"/>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Tree>
    <p:extLst>
      <p:ext uri="{BB962C8B-B14F-4D97-AF65-F5344CB8AC3E}">
        <p14:creationId xmlns:p14="http://schemas.microsoft.com/office/powerpoint/2010/main" val="399741775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ing Only">
    <p:spTree>
      <p:nvGrpSpPr>
        <p:cNvPr id="1" name=""/>
        <p:cNvGrpSpPr/>
        <p:nvPr/>
      </p:nvGrpSpPr>
      <p:grpSpPr>
        <a:xfrm>
          <a:off x="0" y="0"/>
          <a:ext cx="0" cy="0"/>
          <a:chOff x="0" y="0"/>
          <a:chExt cx="0" cy="0"/>
        </a:xfrm>
      </p:grpSpPr>
      <p:sp>
        <p:nvSpPr>
          <p:cNvPr id="19" name="Rectangle 8"/>
          <p:cNvSpPr>
            <a:spLocks noGrp="1"/>
          </p:cNvSpPr>
          <p:nvPr>
            <p:ph type="body" sz="quarter" idx="13" hasCustomPrompt="1"/>
          </p:nvPr>
        </p:nvSpPr>
        <p:spPr>
          <a:xfrm>
            <a:off x="304800" y="381000"/>
            <a:ext cx="8622792" cy="228600"/>
          </a:xfrm>
          <a:prstGeom prst="rect">
            <a:avLst/>
          </a:prstGeom>
          <a:solidFill>
            <a:schemeClr val="accent6">
              <a:shade val="75000"/>
            </a:schemeClr>
          </a:solidFill>
        </p:spPr>
        <p:txBody>
          <a:bodyPr/>
          <a:lstStyle>
            <a:lvl1pPr marL="0" indent="0">
              <a:buFontTx/>
              <a:buNone/>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7"/>
          </p:nvPr>
        </p:nvSpPr>
        <p:spPr>
          <a:xfrm>
            <a:off x="301573" y="1335740"/>
            <a:ext cx="8622792" cy="4634755"/>
          </a:xfrm>
          <a:prstGeom prst="rect">
            <a:avLst/>
          </a:prstGeom>
        </p:spPr>
        <p:txBody>
          <a:bodyPr/>
          <a:lstStyle>
            <a:lvl1pPr algn="just">
              <a:defRPr/>
            </a:lvl1pPr>
            <a:lvl2pPr algn="just">
              <a:defRPr/>
            </a:lvl2pPr>
            <a:lvl3pPr algn="just">
              <a:defRPr/>
            </a:lvl3pPr>
            <a:lvl4pPr algn="just">
              <a:defRPr/>
            </a:lvl4pPr>
            <a:lvl5pPr algn="just">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8" hasCustomPrompt="1"/>
          </p:nvPr>
        </p:nvSpPr>
        <p:spPr>
          <a:xfrm>
            <a:off x="304800" y="609600"/>
            <a:ext cx="8610600" cy="685800"/>
          </a:xfrm>
          <a:prstGeom prst="rect">
            <a:avLst/>
          </a:prstGeom>
        </p:spPr>
        <p:txBody>
          <a:bodyPr/>
          <a:lstStyle>
            <a:lvl1pPr algn="just">
              <a:defRPr baseline="0"/>
            </a:lvl1pPr>
            <a:lvl2pPr marL="457200" indent="0">
              <a:buNone/>
              <a:defRPr/>
            </a:lvl2pPr>
            <a:lvl3pPr marL="914400" indent="0">
              <a:buNone/>
              <a:defRPr baseline="0"/>
            </a:lvl3pPr>
            <a:lvl5pPr marL="1828800" indent="0">
              <a:buNone/>
              <a:defRPr/>
            </a:lvl5pPr>
          </a:lstStyle>
          <a:p>
            <a:pPr lvl="0"/>
            <a:r>
              <a:rPr lang="en-US" dirty="0" smtClean="0"/>
              <a:t>Point 1</a:t>
            </a:r>
          </a:p>
          <a:p>
            <a:pPr lvl="0"/>
            <a:r>
              <a:rPr lang="en-US" dirty="0" smtClean="0"/>
              <a:t>Point 2</a:t>
            </a:r>
          </a:p>
          <a:p>
            <a:pPr lvl="0"/>
            <a:r>
              <a:rPr lang="en-US" dirty="0" smtClean="0"/>
              <a:t>Point 3</a:t>
            </a:r>
          </a:p>
          <a:p>
            <a:pPr lvl="0"/>
            <a:endParaRPr lang="en-US" dirty="0" smtClean="0"/>
          </a:p>
        </p:txBody>
      </p:sp>
      <p:sp>
        <p:nvSpPr>
          <p:cNvPr id="13" name="Rectangle 12"/>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22"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Tree>
    <p:extLst>
      <p:ext uri="{BB962C8B-B14F-4D97-AF65-F5344CB8AC3E}">
        <p14:creationId xmlns:p14="http://schemas.microsoft.com/office/powerpoint/2010/main" val="25266691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3-Up: 1 Left, 2 Right">
    <p:spTree>
      <p:nvGrpSpPr>
        <p:cNvPr id="1" name=""/>
        <p:cNvGrpSpPr/>
        <p:nvPr/>
      </p:nvGrpSpPr>
      <p:grpSpPr>
        <a:xfrm>
          <a:off x="0" y="0"/>
          <a:ext cx="0" cy="0"/>
          <a:chOff x="0" y="0"/>
          <a:chExt cx="0" cy="0"/>
        </a:xfrm>
      </p:grpSpPr>
      <p:sp>
        <p:nvSpPr>
          <p:cNvPr id="28" name="Rectangle 27"/>
          <p:cNvSpPr/>
          <p:nvPr userDrawn="1"/>
        </p:nvSpPr>
        <p:spPr>
          <a:xfrm>
            <a:off x="8686800" y="6611782"/>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pic>
        <p:nvPicPr>
          <p:cNvPr id="4"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611" y="5861427"/>
            <a:ext cx="1535205" cy="1023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9111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9" name="Rectangle 10"/>
          <p:cNvSpPr/>
          <p:nvPr userDrawn="1"/>
        </p:nvSpPr>
        <p:spPr>
          <a:xfrm>
            <a:off x="0" y="3505200"/>
            <a:ext cx="9144000" cy="1143000"/>
          </a:xfrm>
          <a:prstGeom prst="rect">
            <a:avLst/>
          </a:prstGeom>
          <a:solidFill>
            <a:schemeClr val="accent6">
              <a:shade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2" name="Rectangle 2"/>
          <p:cNvSpPr>
            <a:spLocks noGrp="1"/>
          </p:cNvSpPr>
          <p:nvPr>
            <p:ph type="ctrTitle" hasCustomPrompt="1"/>
          </p:nvPr>
        </p:nvSpPr>
        <p:spPr>
          <a:xfrm>
            <a:off x="0" y="4038600"/>
            <a:ext cx="9144000" cy="607280"/>
          </a:xfrm>
          <a:prstGeom prst="rect">
            <a:avLst/>
          </a:prstGeom>
          <a:noFill/>
        </p:spPr>
        <p:txBody>
          <a:bodyPr vert="horz" anchor="ctr"/>
          <a:lstStyle>
            <a:lvl1pPr algn="l">
              <a:defRPr sz="2000" b="0" cap="all" spc="150" baseline="0">
                <a:solidFill>
                  <a:schemeClr val="bg1"/>
                </a:solidFill>
              </a:defRPr>
            </a:lvl1pPr>
            <a:extLst/>
          </a:lstStyle>
          <a:p>
            <a:r>
              <a:rPr lang="en-US" dirty="0" smtClean="0"/>
              <a:t>Master Title</a:t>
            </a:r>
            <a:endParaRPr lang="en-US" dirty="0"/>
          </a:p>
        </p:txBody>
      </p:sp>
      <p:sp>
        <p:nvSpPr>
          <p:cNvPr id="8" name="Rectangle 10"/>
          <p:cNvSpPr/>
          <p:nvPr userDrawn="1"/>
        </p:nvSpPr>
        <p:spPr>
          <a:xfrm>
            <a:off x="0" y="0"/>
            <a:ext cx="9144000" cy="40386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2" name="Rectangle 11"/>
          <p:cNvSpPr/>
          <p:nvPr userDrawn="1"/>
        </p:nvSpPr>
        <p:spPr>
          <a:xfrm>
            <a:off x="0" y="4645880"/>
            <a:ext cx="9144000" cy="27432"/>
          </a:xfrm>
          <a:prstGeom prst="rect">
            <a:avLst/>
          </a:prstGeom>
          <a:solidFill>
            <a:schemeClr val="accent2"/>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27" name="Rectangle 16"/>
          <p:cNvSpPr txBox="1">
            <a:spLocks/>
          </p:cNvSpPr>
          <p:nvPr userDrawn="1"/>
        </p:nvSpPr>
        <p:spPr>
          <a:xfrm>
            <a:off x="1676400" y="6553200"/>
            <a:ext cx="7315200" cy="304800"/>
          </a:xfrm>
          <a:prstGeom prst="rect">
            <a:avLst/>
          </a:prstGeom>
        </p:spPr>
        <p:txBody>
          <a:bodyPr/>
          <a:lstStyle>
            <a:lvl1pPr marL="0" algn="l" rtl="0" latinLnBrk="0">
              <a:defRPr sz="900" b="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b="1" dirty="0" smtClean="0">
                <a:solidFill>
                  <a:srgbClr val="073E87">
                    <a:lumMod val="75000"/>
                  </a:srgbClr>
                </a:solidFill>
              </a:rPr>
              <a:t>Affordable Active Alpha | Built to Beat Behavioral Bias | We Empower Investors Through Education</a:t>
            </a:r>
            <a:endParaRPr lang="en-US" b="1" dirty="0">
              <a:solidFill>
                <a:srgbClr val="073E87">
                  <a:lumMod val="75000"/>
                </a:srgbClr>
              </a:solidFill>
            </a:endParaRPr>
          </a:p>
        </p:txBody>
      </p:sp>
      <p:sp>
        <p:nvSpPr>
          <p:cNvPr id="28" name="Rectangle 4"/>
          <p:cNvSpPr txBox="1">
            <a:spLocks/>
          </p:cNvSpPr>
          <p:nvPr userDrawn="1"/>
        </p:nvSpPr>
        <p:spPr>
          <a:xfrm>
            <a:off x="208375" y="4797427"/>
            <a:ext cx="1752600" cy="311145"/>
          </a:xfrm>
          <a:prstGeom prst="rect">
            <a:avLst/>
          </a:prstGeom>
        </p:spPr>
        <p:txBody>
          <a:bodyPr vert="horz" anchor="ctr"/>
          <a:lstStyle>
            <a:lvl1pPr marL="0" algn="ctr" rtl="0" latinLnBrk="0">
              <a:defRPr sz="1000" b="1"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dirty="0" smtClean="0">
                <a:solidFill>
                  <a:prstClr val="black"/>
                </a:solidFill>
              </a:rPr>
              <a:t>As Of Date: </a:t>
            </a:r>
            <a:fld id="{CCD717AA-EA39-47F3-8A0A-15B3575EDB53}" type="datetime1">
              <a:rPr lang="en-US" smtClean="0">
                <a:solidFill>
                  <a:prstClr val="black"/>
                </a:solidFill>
              </a:rPr>
              <a:pPr algn="r"/>
              <a:t>3/19/2018</a:t>
            </a:fld>
            <a:endParaRPr lang="en-US" dirty="0">
              <a:solidFill>
                <a:prstClr val="black"/>
              </a:solidFill>
            </a:endParaRPr>
          </a:p>
        </p:txBody>
      </p:sp>
      <p:pic>
        <p:nvPicPr>
          <p:cNvPr id="1026"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7"/>
          <p:cNvSpPr>
            <a:spLocks noGrp="1"/>
          </p:cNvSpPr>
          <p:nvPr>
            <p:ph type="body" sz="quarter" idx="19" hasCustomPrompt="1"/>
          </p:nvPr>
        </p:nvSpPr>
        <p:spPr>
          <a:xfrm>
            <a:off x="3581400" y="4724400"/>
            <a:ext cx="5410200" cy="1575733"/>
          </a:xfrm>
          <a:prstGeom prst="rect">
            <a:avLst/>
          </a:prstGeom>
        </p:spPr>
        <p:txBody>
          <a:bodyPr anchor="ctr">
            <a:normAutofit/>
          </a:bodyPr>
          <a:lstStyle>
            <a:lvl1pPr marL="0" indent="0" algn="r">
              <a:buFontTx/>
              <a:buNone/>
              <a:defRPr sz="900" b="1"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en-US" sz="1100" dirty="0" smtClean="0">
                <a:solidFill>
                  <a:schemeClr val="tx1"/>
                </a:solidFill>
              </a:rPr>
              <a:t>Wesley R. Gray, PhD</a:t>
            </a:r>
          </a:p>
          <a:p>
            <a:endParaRPr lang="en-US" sz="1100" dirty="0" smtClean="0"/>
          </a:p>
          <a:p>
            <a:r>
              <a:rPr lang="fr-FR" sz="1100" b="0" dirty="0" smtClean="0">
                <a:solidFill>
                  <a:schemeClr val="accent4">
                    <a:lumMod val="50000"/>
                  </a:schemeClr>
                </a:solidFill>
              </a:rPr>
              <a:t>T: +1.215.882.9983</a:t>
            </a:r>
          </a:p>
          <a:p>
            <a:r>
              <a:rPr lang="fr-FR" sz="1100" b="0" dirty="0" smtClean="0">
                <a:solidFill>
                  <a:schemeClr val="accent4">
                    <a:lumMod val="50000"/>
                  </a:schemeClr>
                </a:solidFill>
              </a:rPr>
              <a:t>F: +1.216.245.3686</a:t>
            </a:r>
          </a:p>
          <a:p>
            <a:r>
              <a:rPr lang="fr-FR" sz="1100" b="0" dirty="0" smtClean="0">
                <a:solidFill>
                  <a:schemeClr val="accent4">
                    <a:lumMod val="50000"/>
                  </a:schemeClr>
                </a:solidFill>
              </a:rPr>
              <a:t>ir@alphaarchitect.com</a:t>
            </a:r>
          </a:p>
          <a:p>
            <a:r>
              <a:rPr lang="fr-FR" sz="1100" b="0" dirty="0" smtClean="0">
                <a:solidFill>
                  <a:schemeClr val="accent4">
                    <a:lumMod val="50000"/>
                  </a:schemeClr>
                </a:solidFill>
              </a:rPr>
              <a:t>213 </a:t>
            </a:r>
            <a:r>
              <a:rPr lang="fr-FR" sz="1100" b="0" dirty="0" err="1" smtClean="0">
                <a:solidFill>
                  <a:schemeClr val="accent4">
                    <a:lumMod val="50000"/>
                  </a:schemeClr>
                </a:solidFill>
              </a:rPr>
              <a:t>Foxcroft</a:t>
            </a:r>
            <a:r>
              <a:rPr lang="fr-FR" sz="1100" b="0" dirty="0" smtClean="0">
                <a:solidFill>
                  <a:schemeClr val="accent4">
                    <a:lumMod val="50000"/>
                  </a:schemeClr>
                </a:solidFill>
              </a:rPr>
              <a:t> Road</a:t>
            </a:r>
          </a:p>
          <a:p>
            <a:r>
              <a:rPr lang="fr-FR" sz="1100" b="0" dirty="0" err="1" smtClean="0">
                <a:solidFill>
                  <a:schemeClr val="accent4">
                    <a:lumMod val="50000"/>
                  </a:schemeClr>
                </a:solidFill>
              </a:rPr>
              <a:t>Broomall</a:t>
            </a:r>
            <a:r>
              <a:rPr lang="fr-FR" sz="1100" b="0" dirty="0" smtClean="0">
                <a:solidFill>
                  <a:schemeClr val="accent4">
                    <a:lumMod val="50000"/>
                  </a:schemeClr>
                </a:solidFill>
              </a:rPr>
              <a:t>, PA 19008</a:t>
            </a:r>
          </a:p>
        </p:txBody>
      </p:sp>
    </p:spTree>
    <p:extLst>
      <p:ext uri="{BB962C8B-B14F-4D97-AF65-F5344CB8AC3E}">
        <p14:creationId xmlns:p14="http://schemas.microsoft.com/office/powerpoint/2010/main" val="251971368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9" name="Rectangle 8"/>
          <p:cNvSpPr/>
          <p:nvPr userDrawn="1"/>
        </p:nvSpPr>
        <p:spPr>
          <a:xfrm>
            <a:off x="0" y="3251488"/>
            <a:ext cx="9144000" cy="609600"/>
          </a:xfrm>
          <a:prstGeom prst="rect">
            <a:avLst/>
          </a:prstGeom>
          <a:solidFill>
            <a:schemeClr val="accent6">
              <a:shade val="75000"/>
            </a:schemeClr>
          </a:solidFill>
          <a:ln w="25400" cap="rnd" cmpd="sng" algn="ctr">
            <a:noFill/>
            <a:prstDash val="solid"/>
          </a:ln>
          <a:effectLst/>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4" name="Title 13"/>
          <p:cNvSpPr>
            <a:spLocks noGrp="1"/>
          </p:cNvSpPr>
          <p:nvPr>
            <p:ph type="ctrTitle" hasCustomPrompt="1"/>
          </p:nvPr>
        </p:nvSpPr>
        <p:spPr>
          <a:xfrm>
            <a:off x="0" y="3267635"/>
            <a:ext cx="9144000" cy="584488"/>
          </a:xfrm>
          <a:prstGeom prst="rect">
            <a:avLst/>
          </a:prstGeom>
          <a:noFill/>
        </p:spPr>
        <p:txBody>
          <a:bodyPr vert="horz" anchor="ctr"/>
          <a:lstStyle>
            <a:lvl1pPr algn="l">
              <a:defRPr sz="2000" b="0" cap="all" spc="150" baseline="0">
                <a:solidFill>
                  <a:schemeClr val="bg1"/>
                </a:solidFill>
              </a:defRPr>
            </a:lvl1pPr>
            <a:extLst/>
          </a:lstStyle>
          <a:p>
            <a:r>
              <a:rPr lang="en-US" dirty="0" smtClean="0"/>
              <a:t>Title</a:t>
            </a:r>
            <a:endParaRPr lang="en-US" dirty="0"/>
          </a:p>
        </p:txBody>
      </p:sp>
      <p:sp>
        <p:nvSpPr>
          <p:cNvPr id="11" name="Rectangle 10"/>
          <p:cNvSpPr/>
          <p:nvPr userDrawn="1"/>
        </p:nvSpPr>
        <p:spPr>
          <a:xfrm>
            <a:off x="0" y="3858768"/>
            <a:ext cx="9144000" cy="27432"/>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7" name="Text Placeholder 6"/>
          <p:cNvSpPr>
            <a:spLocks noGrp="1"/>
          </p:cNvSpPr>
          <p:nvPr>
            <p:ph type="body" sz="quarter" idx="13"/>
          </p:nvPr>
        </p:nvSpPr>
        <p:spPr>
          <a:xfrm>
            <a:off x="1676400" y="3962400"/>
            <a:ext cx="7010400" cy="2438400"/>
          </a:xfrm>
          <a:prstGeom prst="rect">
            <a:avLst/>
          </a:prstGeom>
        </p:spPr>
        <p:txBody>
          <a:bodyPr/>
          <a:lstStyle>
            <a:lvl1pPr algn="just">
              <a:defRPr/>
            </a:lvl1pPr>
            <a:lvl2pPr algn="just">
              <a:defRPr/>
            </a:lvl2pPr>
            <a:lvl3pPr algn="just">
              <a:defRPr/>
            </a:lvl3pPr>
            <a:lvl4pPr algn="just">
              <a:defRPr/>
            </a:lvl4pPr>
            <a:lvl5pPr algn="ju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8" name="Rectangle 6"/>
          <p:cNvSpPr>
            <a:spLocks noGrp="1"/>
          </p:cNvSpPr>
          <p:nvPr>
            <p:ph type="sldNum" sz="quarter" idx="4"/>
          </p:nvPr>
        </p:nvSpPr>
        <p:spPr>
          <a:xfrm>
            <a:off x="7924800" y="6469898"/>
            <a:ext cx="990600" cy="304800"/>
          </a:xfrm>
          <a:prstGeom prst="rect">
            <a:avLst/>
          </a:prstGeom>
        </p:spPr>
        <p:txBody>
          <a:bodyPr vert="horz" anchor="ctr"/>
          <a:lstStyle>
            <a:lvl1pPr algn="r">
              <a:defRPr sz="1000"/>
            </a:lvl1pPr>
            <a:extLst/>
          </a:lstStyle>
          <a:p>
            <a:fld id="{256D3EEF-DE4E-429D-8EC4-DDC531AFF587}" type="slidenum">
              <a:rPr lang="en-US" smtClean="0">
                <a:solidFill>
                  <a:prstClr val="black"/>
                </a:solidFill>
              </a:rPr>
              <a:pPr/>
              <a:t>‹#›</a:t>
            </a:fld>
            <a:endParaRPr lang="en-US"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pic>
        <p:nvPicPr>
          <p:cNvPr id="10"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81420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14" name="Title 13"/>
          <p:cNvSpPr>
            <a:spLocks noGrp="1"/>
          </p:cNvSpPr>
          <p:nvPr>
            <p:ph type="ctrTitle" hasCustomPrompt="1"/>
          </p:nvPr>
        </p:nvSpPr>
        <p:spPr>
          <a:xfrm>
            <a:off x="1633815" y="3886200"/>
            <a:ext cx="7510185" cy="609600"/>
          </a:xfrm>
          <a:prstGeom prst="rect">
            <a:avLst/>
          </a:prstGeom>
          <a:noFill/>
        </p:spPr>
        <p:txBody>
          <a:bodyPr vert="horz" anchor="ctr"/>
          <a:lstStyle>
            <a:lvl1pPr algn="r">
              <a:defRPr sz="2000" b="0" cap="all" spc="150" baseline="0">
                <a:solidFill>
                  <a:schemeClr val="tx1"/>
                </a:solidFill>
              </a:defRPr>
            </a:lvl1pPr>
            <a:extLst/>
          </a:lstStyle>
          <a:p>
            <a:r>
              <a:rPr lang="en-US" dirty="0" err="1" smtClean="0"/>
              <a:t>SubTitlE</a:t>
            </a:r>
            <a:endParaRPr lang="en-US" dirty="0"/>
          </a:p>
        </p:txBody>
      </p:sp>
      <p:sp>
        <p:nvSpPr>
          <p:cNvPr id="11" name="Rectangle 10"/>
          <p:cNvSpPr/>
          <p:nvPr userDrawn="1"/>
        </p:nvSpPr>
        <p:spPr>
          <a:xfrm>
            <a:off x="0" y="3858768"/>
            <a:ext cx="9144000" cy="27432"/>
          </a:xfrm>
          <a:prstGeom prst="rect">
            <a:avLst/>
          </a:prstGeom>
          <a:solidFill>
            <a:schemeClr val="accent2"/>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28" name="Rectangle 6"/>
          <p:cNvSpPr>
            <a:spLocks noGrp="1"/>
          </p:cNvSpPr>
          <p:nvPr>
            <p:ph type="sldNum" sz="quarter" idx="4"/>
          </p:nvPr>
        </p:nvSpPr>
        <p:spPr>
          <a:xfrm>
            <a:off x="7924800" y="6469898"/>
            <a:ext cx="990600" cy="304800"/>
          </a:xfrm>
          <a:prstGeom prst="rect">
            <a:avLst/>
          </a:prstGeom>
        </p:spPr>
        <p:txBody>
          <a:bodyPr vert="horz" anchor="ctr"/>
          <a:lstStyle>
            <a:lvl1pPr algn="r">
              <a:defRPr sz="1000"/>
            </a:lvl1pPr>
            <a:extLst/>
          </a:lstStyle>
          <a:p>
            <a:fld id="{256D3EEF-DE4E-429D-8EC4-DDC531AFF587}" type="slidenum">
              <a:rPr lang="en-US" smtClean="0">
                <a:solidFill>
                  <a:prstClr val="black"/>
                </a:solidFill>
              </a:rPr>
              <a:pPr/>
              <a:t>‹#›</a:t>
            </a:fld>
            <a:endParaRPr lang="en-US"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pic>
        <p:nvPicPr>
          <p:cNvPr id="7"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6"/>
          <p:cNvSpPr>
            <a:spLocks noGrp="1"/>
          </p:cNvSpPr>
          <p:nvPr>
            <p:ph type="body" sz="quarter" idx="13"/>
          </p:nvPr>
        </p:nvSpPr>
        <p:spPr>
          <a:xfrm>
            <a:off x="1676400" y="4572000"/>
            <a:ext cx="7467600" cy="1828800"/>
          </a:xfrm>
          <a:prstGeom prst="rect">
            <a:avLst/>
          </a:prstGeom>
        </p:spPr>
        <p:txBody>
          <a:bodyPr/>
          <a:lstStyle>
            <a:lvl1pPr algn="just">
              <a:defRPr/>
            </a:lvl1pPr>
            <a:lvl2pPr algn="just">
              <a:defRPr/>
            </a:lvl2pPr>
            <a:lvl3pPr algn="just">
              <a:defRPr/>
            </a:lvl3pPr>
            <a:lvl4pPr algn="just">
              <a:defRPr/>
            </a:lvl4pPr>
            <a:lvl5pPr algn="ju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6656040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Heading Only">
    <p:spTree>
      <p:nvGrpSpPr>
        <p:cNvPr id="1" name=""/>
        <p:cNvGrpSpPr/>
        <p:nvPr/>
      </p:nvGrpSpPr>
      <p:grpSpPr>
        <a:xfrm>
          <a:off x="0" y="0"/>
          <a:ext cx="0" cy="0"/>
          <a:chOff x="0" y="0"/>
          <a:chExt cx="0" cy="0"/>
        </a:xfrm>
      </p:grpSpPr>
      <p:sp>
        <p:nvSpPr>
          <p:cNvPr id="19" name="Rectangle 8"/>
          <p:cNvSpPr>
            <a:spLocks noGrp="1"/>
          </p:cNvSpPr>
          <p:nvPr>
            <p:ph type="body" sz="quarter" idx="13" hasCustomPrompt="1"/>
          </p:nvPr>
        </p:nvSpPr>
        <p:spPr>
          <a:xfrm>
            <a:off x="304800" y="381000"/>
            <a:ext cx="8622792" cy="228600"/>
          </a:xfrm>
          <a:prstGeom prst="rect">
            <a:avLst/>
          </a:prstGeom>
          <a:solidFill>
            <a:schemeClr val="accent6">
              <a:shade val="75000"/>
            </a:schemeClr>
          </a:solidFill>
        </p:spPr>
        <p:txBody>
          <a:bodyPr/>
          <a:lstStyle>
            <a:lvl1pPr marL="0" indent="0">
              <a:buFontTx/>
              <a:buNone/>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7"/>
          </p:nvPr>
        </p:nvSpPr>
        <p:spPr>
          <a:xfrm>
            <a:off x="301573" y="609600"/>
            <a:ext cx="8622792" cy="5360895"/>
          </a:xfrm>
          <a:prstGeom prst="rect">
            <a:avLst/>
          </a:prstGeom>
        </p:spPr>
        <p:txBody>
          <a:bodyPr/>
          <a:lstStyle>
            <a:lvl1pPr algn="just">
              <a:defRPr/>
            </a:lvl1pPr>
            <a:lvl2pPr algn="just">
              <a:defRPr/>
            </a:lvl2pPr>
            <a:lvl3pPr algn="just">
              <a:defRPr/>
            </a:lvl3pPr>
            <a:lvl4pPr algn="just">
              <a:defRPr/>
            </a:lvl4pPr>
            <a:lvl5pPr algn="just">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Rectangle 12"/>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22"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Tree>
    <p:extLst>
      <p:ext uri="{BB962C8B-B14F-4D97-AF65-F5344CB8AC3E}">
        <p14:creationId xmlns:p14="http://schemas.microsoft.com/office/powerpoint/2010/main" val="15030497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3-Up: 1 Left, 2 Right">
    <p:spTree>
      <p:nvGrpSpPr>
        <p:cNvPr id="1" name=""/>
        <p:cNvGrpSpPr/>
        <p:nvPr/>
      </p:nvGrpSpPr>
      <p:grpSpPr>
        <a:xfrm>
          <a:off x="0" y="0"/>
          <a:ext cx="0" cy="0"/>
          <a:chOff x="0" y="0"/>
          <a:chExt cx="0" cy="0"/>
        </a:xfrm>
      </p:grpSpPr>
      <p:sp>
        <p:nvSpPr>
          <p:cNvPr id="28" name="Rectangle 27"/>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
        <p:nvSpPr>
          <p:cNvPr id="5" name="TextBox 4"/>
          <p:cNvSpPr txBox="1"/>
          <p:nvPr userDrawn="1"/>
        </p:nvSpPr>
        <p:spPr>
          <a:xfrm>
            <a:off x="1524000" y="5943600"/>
            <a:ext cx="7162800" cy="646331"/>
          </a:xfrm>
          <a:prstGeom prst="rect">
            <a:avLst/>
          </a:prstGeom>
          <a:noFill/>
        </p:spPr>
        <p:txBody>
          <a:bodyPr wrap="square" rtlCol="0">
            <a:spAutoFit/>
          </a:bodyPr>
          <a:lstStyle/>
          <a:p>
            <a:pPr algn="just">
              <a:defRPr/>
            </a:pPr>
            <a:r>
              <a:rPr lang="en-US" sz="900" dirty="0">
                <a:solidFill>
                  <a:prstClr val="black"/>
                </a:solidFill>
              </a:rPr>
              <a:t>*The results are hypothetical results and are NOT an indicator of future results and do NOT represent returns that any investor actually attained. Please see disclosures for additional information. Additional information regarding the construction of these results is available upon request. Indexes are unmanaged, do not reflect management or trading fees, and one cannot invest directly in an index.</a:t>
            </a:r>
            <a:endParaRPr lang="en-US" sz="900" dirty="0">
              <a:solidFill>
                <a:prstClr val="black"/>
              </a:solidFill>
            </a:endParaRPr>
          </a:p>
        </p:txBody>
      </p:sp>
    </p:spTree>
    <p:extLst>
      <p:ext uri="{BB962C8B-B14F-4D97-AF65-F5344CB8AC3E}">
        <p14:creationId xmlns:p14="http://schemas.microsoft.com/office/powerpoint/2010/main" val="279673197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Up: 1 Left, 2 Right">
    <p:spTree>
      <p:nvGrpSpPr>
        <p:cNvPr id="1" name=""/>
        <p:cNvGrpSpPr/>
        <p:nvPr/>
      </p:nvGrpSpPr>
      <p:grpSpPr>
        <a:xfrm>
          <a:off x="0" y="0"/>
          <a:ext cx="0" cy="0"/>
          <a:chOff x="0" y="0"/>
          <a:chExt cx="0" cy="0"/>
        </a:xfrm>
      </p:grpSpPr>
      <p:sp>
        <p:nvSpPr>
          <p:cNvPr id="28" name="Rectangle 27"/>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Tree>
    <p:extLst>
      <p:ext uri="{BB962C8B-B14F-4D97-AF65-F5344CB8AC3E}">
        <p14:creationId xmlns:p14="http://schemas.microsoft.com/office/powerpoint/2010/main" val="399741775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ing Only">
    <p:spTree>
      <p:nvGrpSpPr>
        <p:cNvPr id="1" name=""/>
        <p:cNvGrpSpPr/>
        <p:nvPr/>
      </p:nvGrpSpPr>
      <p:grpSpPr>
        <a:xfrm>
          <a:off x="0" y="0"/>
          <a:ext cx="0" cy="0"/>
          <a:chOff x="0" y="0"/>
          <a:chExt cx="0" cy="0"/>
        </a:xfrm>
      </p:grpSpPr>
      <p:sp>
        <p:nvSpPr>
          <p:cNvPr id="19" name="Rectangle 8"/>
          <p:cNvSpPr>
            <a:spLocks noGrp="1"/>
          </p:cNvSpPr>
          <p:nvPr>
            <p:ph type="body" sz="quarter" idx="13" hasCustomPrompt="1"/>
          </p:nvPr>
        </p:nvSpPr>
        <p:spPr>
          <a:xfrm>
            <a:off x="304800" y="381000"/>
            <a:ext cx="8622792" cy="228600"/>
          </a:xfrm>
          <a:prstGeom prst="rect">
            <a:avLst/>
          </a:prstGeom>
          <a:solidFill>
            <a:schemeClr val="accent6">
              <a:shade val="75000"/>
            </a:schemeClr>
          </a:solidFill>
        </p:spPr>
        <p:txBody>
          <a:bodyPr/>
          <a:lstStyle>
            <a:lvl1pPr marL="0" indent="0">
              <a:buFontTx/>
              <a:buNone/>
              <a:defRPr b="1">
                <a:solidFill>
                  <a:schemeClr val="bg1"/>
                </a:solidFill>
              </a:defRPr>
            </a:lvl1pPr>
            <a:extLst/>
          </a:lstStyle>
          <a:p>
            <a:pPr lvl="0"/>
            <a:r>
              <a:rPr lang="en-US" dirty="0" smtClean="0"/>
              <a:t>Click to add heading</a:t>
            </a:r>
            <a:endParaRPr lang="en-US" dirty="0"/>
          </a:p>
        </p:txBody>
      </p:sp>
      <p:sp>
        <p:nvSpPr>
          <p:cNvPr id="10" name="Rectangle 11"/>
          <p:cNvSpPr>
            <a:spLocks noGrp="1"/>
          </p:cNvSpPr>
          <p:nvPr>
            <p:ph sz="quarter" idx="17"/>
          </p:nvPr>
        </p:nvSpPr>
        <p:spPr>
          <a:xfrm>
            <a:off x="301573" y="1335740"/>
            <a:ext cx="8622792" cy="4634755"/>
          </a:xfrm>
          <a:prstGeom prst="rect">
            <a:avLst/>
          </a:prstGeom>
        </p:spPr>
        <p:txBody>
          <a:bodyPr/>
          <a:lstStyle>
            <a:lvl1pPr algn="just">
              <a:defRPr/>
            </a:lvl1pPr>
            <a:lvl2pPr algn="just">
              <a:defRPr/>
            </a:lvl2pPr>
            <a:lvl3pPr algn="just">
              <a:defRPr/>
            </a:lvl3pPr>
            <a:lvl4pPr algn="just">
              <a:defRPr/>
            </a:lvl4pPr>
            <a:lvl5pPr algn="just">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8" hasCustomPrompt="1"/>
          </p:nvPr>
        </p:nvSpPr>
        <p:spPr>
          <a:xfrm>
            <a:off x="304800" y="609600"/>
            <a:ext cx="8610600" cy="685800"/>
          </a:xfrm>
          <a:prstGeom prst="rect">
            <a:avLst/>
          </a:prstGeom>
        </p:spPr>
        <p:txBody>
          <a:bodyPr/>
          <a:lstStyle>
            <a:lvl1pPr algn="just">
              <a:defRPr baseline="0"/>
            </a:lvl1pPr>
            <a:lvl2pPr marL="457200" indent="0">
              <a:buNone/>
              <a:defRPr/>
            </a:lvl2pPr>
            <a:lvl3pPr marL="914400" indent="0">
              <a:buNone/>
              <a:defRPr baseline="0"/>
            </a:lvl3pPr>
            <a:lvl5pPr marL="1828800" indent="0">
              <a:buNone/>
              <a:defRPr/>
            </a:lvl5pPr>
          </a:lstStyle>
          <a:p>
            <a:pPr lvl="0"/>
            <a:r>
              <a:rPr lang="en-US" dirty="0" smtClean="0"/>
              <a:t>Point 1</a:t>
            </a:r>
          </a:p>
          <a:p>
            <a:pPr lvl="0"/>
            <a:r>
              <a:rPr lang="en-US" dirty="0" smtClean="0"/>
              <a:t>Point 2</a:t>
            </a:r>
          </a:p>
          <a:p>
            <a:pPr lvl="0"/>
            <a:r>
              <a:rPr lang="en-US" dirty="0" smtClean="0"/>
              <a:t>Point 3</a:t>
            </a:r>
          </a:p>
          <a:p>
            <a:pPr lvl="0"/>
            <a:endParaRPr lang="en-US" dirty="0" smtClean="0"/>
          </a:p>
        </p:txBody>
      </p:sp>
      <p:sp>
        <p:nvSpPr>
          <p:cNvPr id="13" name="Rectangle 12"/>
          <p:cNvSpPr/>
          <p:nvPr userDrawn="1"/>
        </p:nvSpPr>
        <p:spPr>
          <a:xfrm>
            <a:off x="8686800" y="6611779"/>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22"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spTree>
    <p:extLst>
      <p:ext uri="{BB962C8B-B14F-4D97-AF65-F5344CB8AC3E}">
        <p14:creationId xmlns:p14="http://schemas.microsoft.com/office/powerpoint/2010/main" val="25266691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3-Up: 1 Left, 2 Right">
    <p:spTree>
      <p:nvGrpSpPr>
        <p:cNvPr id="1" name=""/>
        <p:cNvGrpSpPr/>
        <p:nvPr/>
      </p:nvGrpSpPr>
      <p:grpSpPr>
        <a:xfrm>
          <a:off x="0" y="0"/>
          <a:ext cx="0" cy="0"/>
          <a:chOff x="0" y="0"/>
          <a:chExt cx="0" cy="0"/>
        </a:xfrm>
      </p:grpSpPr>
      <p:sp>
        <p:nvSpPr>
          <p:cNvPr id="28" name="Rectangle 27"/>
          <p:cNvSpPr/>
          <p:nvPr userDrawn="1"/>
        </p:nvSpPr>
        <p:spPr>
          <a:xfrm>
            <a:off x="8686800" y="6611782"/>
            <a:ext cx="404278" cy="246221"/>
          </a:xfrm>
          <a:prstGeom prst="rect">
            <a:avLst/>
          </a:prstGeom>
        </p:spPr>
        <p:txBody>
          <a:bodyPr wrap="none">
            <a:spAutoFit/>
          </a:bodyPr>
          <a:lstStyle/>
          <a:p>
            <a:fld id="{256D3EEF-DE4E-429D-8EC4-DDC531AFF587}" type="slidenum">
              <a:rPr lang="en-US" sz="100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Source: Alpha Architect, LLC</a:t>
            </a:r>
            <a:endParaRPr lang="en-US" dirty="0"/>
          </a:p>
        </p:txBody>
      </p:sp>
      <p:pic>
        <p:nvPicPr>
          <p:cNvPr id="4"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611" y="5861427"/>
            <a:ext cx="1535205" cy="1023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9111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8" name="Slide Number Placeholder 7"/>
          <p:cNvSpPr>
            <a:spLocks noGrp="1"/>
          </p:cNvSpPr>
          <p:nvPr>
            <p:ph type="sldNum" sz="quarter" idx="11"/>
          </p:nvPr>
        </p:nvSpPr>
        <p:spPr/>
        <p:txBody>
          <a:bodyPr/>
          <a:lstStyle/>
          <a:p>
            <a:fld id="{B9908F8F-E884-47E5-833E-970E2B42ECDD}" type="slidenum">
              <a:rPr lang="en-US" smtClean="0"/>
              <a:t>‹#›</a:t>
            </a:fld>
            <a:endParaRPr lang="en-US"/>
          </a:p>
        </p:txBody>
      </p:sp>
      <p:sp>
        <p:nvSpPr>
          <p:cNvPr id="9" name="Footer Placeholder 8"/>
          <p:cNvSpPr>
            <a:spLocks noGrp="1"/>
          </p:cNvSpPr>
          <p:nvPr>
            <p:ph type="ftr" sz="quarter" idx="12"/>
          </p:nvPr>
        </p:nvSpPr>
        <p:spPr>
          <a:xfrm>
            <a:off x="457200" y="6492875"/>
            <a:ext cx="3429000" cy="283845"/>
          </a:xfrm>
          <a:prstGeom prst="rect">
            <a:avLst/>
          </a:prstGeom>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8" name="Footer Placeholder 7"/>
          <p:cNvSpPr>
            <a:spLocks noGrp="1"/>
          </p:cNvSpPr>
          <p:nvPr>
            <p:ph type="ftr" sz="quarter" idx="11"/>
          </p:nvPr>
        </p:nvSpPr>
        <p:spPr>
          <a:xfrm>
            <a:off x="457200" y="6492875"/>
            <a:ext cx="3429000" cy="28384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4" name="Footer Placeholder 3"/>
          <p:cNvSpPr>
            <a:spLocks noGrp="1"/>
          </p:cNvSpPr>
          <p:nvPr>
            <p:ph type="ftr" sz="quarter" idx="11"/>
          </p:nvPr>
        </p:nvSpPr>
        <p:spPr>
          <a:xfrm>
            <a:off x="457200" y="6492875"/>
            <a:ext cx="3429000" cy="28384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3" name="Footer Placeholder 2"/>
          <p:cNvSpPr>
            <a:spLocks noGrp="1"/>
          </p:cNvSpPr>
          <p:nvPr>
            <p:ph type="ftr" sz="quarter" idx="11"/>
          </p:nvPr>
        </p:nvSpPr>
        <p:spPr>
          <a:xfrm>
            <a:off x="457200" y="6492875"/>
            <a:ext cx="3429000" cy="28384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9908F8F-E884-47E5-833E-970E2B42EC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9908F8F-E884-47E5-833E-970E2B42ECD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415486D6-294F-40A8-828E-D8F241FFC3D6}" type="datetimeFigureOut">
              <a:rPr lang="en-US" smtClean="0"/>
              <a:t>3/19/2018</a:t>
            </a:fld>
            <a:endParaRPr lang="en-US"/>
          </a:p>
        </p:txBody>
      </p:sp>
      <p:sp>
        <p:nvSpPr>
          <p:cNvPr id="6" name="Footer Placeholder 5"/>
          <p:cNvSpPr>
            <a:spLocks noGrp="1"/>
          </p:cNvSpPr>
          <p:nvPr>
            <p:ph type="ftr" sz="quarter" idx="11"/>
          </p:nvPr>
        </p:nvSpPr>
        <p:spPr>
          <a:xfrm>
            <a:off x="457200" y="6492875"/>
            <a:ext cx="3429000" cy="28384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9908F8F-E884-47E5-833E-970E2B42ECDD}"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2.png"/><Relationship Id="rId4" Type="http://schemas.openxmlformats.org/officeDocument/2006/relationships/slideLayout" Target="../slideLayouts/slideLayout23.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9908F8F-E884-47E5-833E-970E2B42ECDD}"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76200" cy="68580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0" name="Rectangle 12"/>
          <p:cNvSpPr txBox="1">
            <a:spLocks/>
          </p:cNvSpPr>
          <p:nvPr userDrawn="1"/>
        </p:nvSpPr>
        <p:spPr>
          <a:xfrm>
            <a:off x="5257800" y="22412"/>
            <a:ext cx="3733800" cy="304800"/>
          </a:xfrm>
          <a:prstGeom prst="rect">
            <a:avLst/>
          </a:prstGeom>
        </p:spPr>
        <p:txBody>
          <a:bodyPr vert="horz" anchor="ctr"/>
          <a:lstStyle>
            <a:lvl1pPr marL="0" algn="ctr" rtl="0" latinLnBrk="0">
              <a:defRPr sz="1000" kern="1200">
                <a:solidFill>
                  <a:sysClr val="windowText" lastClr="000000"/>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sz="800" dirty="0" smtClean="0">
                <a:cs typeface="Times New Roman" pitchFamily="18" charset="0"/>
              </a:rPr>
              <a:t>2018 </a:t>
            </a:r>
            <a:r>
              <a:rPr lang="en-US" sz="800" dirty="0" smtClean="0">
                <a:cs typeface="Times New Roman" pitchFamily="18" charset="0"/>
              </a:rPr>
              <a:t>© Alpha Architect. </a:t>
            </a:r>
            <a:r>
              <a:rPr lang="en-US" sz="800" dirty="0" smtClean="0">
                <a:cs typeface="Times New Roman" pitchFamily="18" charset="0"/>
              </a:rPr>
              <a:t>All Rights Reserved.</a:t>
            </a:r>
            <a:endParaRPr lang="en-US" sz="800" dirty="0">
              <a:cs typeface="Times New Roman" pitchFamily="18" charset="0"/>
            </a:endParaRPr>
          </a:p>
        </p:txBody>
      </p:sp>
      <p:pic>
        <p:nvPicPr>
          <p:cNvPr id="11"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0"/>
            <a:ext cx="76200" cy="68580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5" name="Rectangle 12"/>
          <p:cNvSpPr txBox="1">
            <a:spLocks/>
          </p:cNvSpPr>
          <p:nvPr userDrawn="1"/>
        </p:nvSpPr>
        <p:spPr>
          <a:xfrm>
            <a:off x="5257800" y="22412"/>
            <a:ext cx="3733800" cy="304800"/>
          </a:xfrm>
          <a:prstGeom prst="rect">
            <a:avLst/>
          </a:prstGeom>
        </p:spPr>
        <p:txBody>
          <a:bodyPr vert="horz" anchor="ctr"/>
          <a:lstStyle>
            <a:lvl1pPr marL="0" algn="ctr" rtl="0" latinLnBrk="0">
              <a:defRPr sz="1000" kern="1200">
                <a:solidFill>
                  <a:sysClr val="windowText" lastClr="000000"/>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sz="800" dirty="0" smtClean="0">
                <a:cs typeface="Times New Roman" pitchFamily="18" charset="0"/>
              </a:rPr>
              <a:t>2017 © Alpha Architect. All Rights Reserved.</a:t>
            </a:r>
            <a:endParaRPr lang="en-US" sz="800" dirty="0">
              <a:cs typeface="Times New Roman" pitchFamily="18" charset="0"/>
            </a:endParaRPr>
          </a:p>
        </p:txBody>
      </p:sp>
      <p:pic>
        <p:nvPicPr>
          <p:cNvPr id="6"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24527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Lst>
  <p:timing>
    <p:tnLst>
      <p:par>
        <p:cTn id="1" dur="indefinite" restart="never" nodeType="tmRoot"/>
      </p:par>
    </p:tnLst>
  </p:timing>
  <p:hf sldNum="0" hdr="0" ftr="0" dt="0"/>
  <p:txStyles>
    <p:titleStyle>
      <a:lvl1pPr algn="l" rtl="0" eaLnBrk="1" latinLnBrk="0" hangingPunct="1">
        <a:spcBef>
          <a:spcPct val="0"/>
        </a:spcBef>
        <a:buNone/>
        <a:defRPr sz="2400" cap="small" spc="0" baseline="0">
          <a:solidFill>
            <a:schemeClr val="bg1"/>
          </a:solidFill>
          <a:latin typeface="+mj-lt"/>
          <a:ea typeface="+mj-ea"/>
          <a:cs typeface="+mj-cs"/>
        </a:defRPr>
      </a:lvl1pPr>
      <a:extLst/>
    </p:titleStyle>
    <p:body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0"/>
            <a:ext cx="76200" cy="68580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15" name="Rectangle 12"/>
          <p:cNvSpPr txBox="1">
            <a:spLocks/>
          </p:cNvSpPr>
          <p:nvPr userDrawn="1"/>
        </p:nvSpPr>
        <p:spPr>
          <a:xfrm>
            <a:off x="5257800" y="22412"/>
            <a:ext cx="3733800" cy="304800"/>
          </a:xfrm>
          <a:prstGeom prst="rect">
            <a:avLst/>
          </a:prstGeom>
        </p:spPr>
        <p:txBody>
          <a:bodyPr vert="horz" anchor="ctr"/>
          <a:lstStyle>
            <a:lvl1pPr marL="0" algn="ctr" rtl="0" latinLnBrk="0">
              <a:defRPr sz="1000" kern="1200">
                <a:solidFill>
                  <a:sysClr val="windowText" lastClr="000000"/>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sz="800" dirty="0" smtClean="0">
                <a:cs typeface="Times New Roman" pitchFamily="18" charset="0"/>
              </a:rPr>
              <a:t>2017 © Alpha Architect. All Rights Reserved.</a:t>
            </a:r>
            <a:endParaRPr lang="en-US" sz="800" dirty="0">
              <a:cs typeface="Times New Roman" pitchFamily="18" charset="0"/>
            </a:endParaRPr>
          </a:p>
        </p:txBody>
      </p:sp>
      <p:pic>
        <p:nvPicPr>
          <p:cNvPr id="6"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24527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Lst>
  <p:timing>
    <p:tnLst>
      <p:par>
        <p:cTn id="1" dur="indefinite" restart="never" nodeType="tmRoot"/>
      </p:par>
    </p:tnLst>
  </p:timing>
  <p:hf sldNum="0" hdr="0" ftr="0" dt="0"/>
  <p:txStyles>
    <p:titleStyle>
      <a:lvl1pPr algn="l" rtl="0" eaLnBrk="1" latinLnBrk="0" hangingPunct="1">
        <a:spcBef>
          <a:spcPct val="0"/>
        </a:spcBef>
        <a:buNone/>
        <a:defRPr sz="2400" cap="small" spc="0" baseline="0">
          <a:solidFill>
            <a:schemeClr val="bg1"/>
          </a:solidFill>
          <a:latin typeface="+mj-lt"/>
          <a:ea typeface="+mj-ea"/>
          <a:cs typeface="+mj-cs"/>
        </a:defRPr>
      </a:lvl1pPr>
      <a:extLst/>
    </p:titleStyle>
    <p:body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Business of ETFs</a:t>
            </a:r>
            <a:endParaRPr lang="en-US" dirty="0"/>
          </a:p>
        </p:txBody>
      </p:sp>
      <p:sp>
        <p:nvSpPr>
          <p:cNvPr id="3" name="Subtitle 2"/>
          <p:cNvSpPr>
            <a:spLocks noGrp="1"/>
          </p:cNvSpPr>
          <p:nvPr>
            <p:ph type="subTitle" idx="1"/>
          </p:nvPr>
        </p:nvSpPr>
        <p:spPr/>
        <p:txBody>
          <a:bodyPr/>
          <a:lstStyle/>
          <a:p>
            <a:r>
              <a:rPr lang="en-US" dirty="0" smtClean="0"/>
              <a:t>Measuring the Robustness of US ETF Firms</a:t>
            </a:r>
            <a:endParaRPr lang="en-US" dirty="0"/>
          </a:p>
        </p:txBody>
      </p:sp>
      <p:sp>
        <p:nvSpPr>
          <p:cNvPr id="4" name="Rectangle 3"/>
          <p:cNvSpPr/>
          <p:nvPr/>
        </p:nvSpPr>
        <p:spPr>
          <a:xfrm>
            <a:off x="0" y="0"/>
            <a:ext cx="76200" cy="68580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solidFill>
                <a:prstClr val="black"/>
              </a:solidFill>
            </a:endParaRPr>
          </a:p>
        </p:txBody>
      </p:sp>
      <p:sp>
        <p:nvSpPr>
          <p:cNvPr id="5" name="Rectangle 12"/>
          <p:cNvSpPr txBox="1">
            <a:spLocks/>
          </p:cNvSpPr>
          <p:nvPr/>
        </p:nvSpPr>
        <p:spPr>
          <a:xfrm>
            <a:off x="5257800" y="22412"/>
            <a:ext cx="3733800" cy="304800"/>
          </a:xfrm>
          <a:prstGeom prst="rect">
            <a:avLst/>
          </a:prstGeom>
        </p:spPr>
        <p:txBody>
          <a:bodyPr vert="horz" anchor="ctr"/>
          <a:lstStyle>
            <a:lvl1pPr marL="0" algn="ctr" rtl="0" latinLnBrk="0">
              <a:defRPr sz="1000" kern="1200">
                <a:solidFill>
                  <a:sysClr val="windowText" lastClr="000000"/>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sz="800" dirty="0" smtClean="0">
                <a:cs typeface="Times New Roman" pitchFamily="18" charset="0"/>
              </a:rPr>
              <a:t>2018 </a:t>
            </a:r>
            <a:r>
              <a:rPr lang="en-US" sz="800" dirty="0" smtClean="0">
                <a:cs typeface="Times New Roman" pitchFamily="18" charset="0"/>
              </a:rPr>
              <a:t>© Alpha Architect. </a:t>
            </a:r>
            <a:r>
              <a:rPr lang="en-US" sz="800" dirty="0" smtClean="0">
                <a:cs typeface="Times New Roman" pitchFamily="18" charset="0"/>
              </a:rPr>
              <a:t>All Rights Reserved.</a:t>
            </a:r>
            <a:endParaRPr lang="en-US" sz="800" dirty="0">
              <a:cs typeface="Times New Roman" pitchFamily="18" charset="0"/>
            </a:endParaRPr>
          </a:p>
        </p:txBody>
      </p:sp>
      <p:pic>
        <p:nvPicPr>
          <p:cNvPr id="6" name="Picture 2" descr="C:\Users\Trader\Dropbox\Magic Briefcase\Operations\ETF\Operations\Logo Art\Alpha Architect\Alpha Architect_Final Files_03052014\Logo_1\Other Files\Alpha Architect_Final_7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034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107109404"/>
              </p:ext>
            </p:extLst>
          </p:nvPr>
        </p:nvGraphicFramePr>
        <p:xfrm>
          <a:off x="228600" y="990600"/>
          <a:ext cx="86868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2209800" y="304800"/>
            <a:ext cx="5410200" cy="523220"/>
          </a:xfrm>
          <a:prstGeom prst="rect">
            <a:avLst/>
          </a:prstGeom>
        </p:spPr>
        <p:txBody>
          <a:bodyPr wrap="square">
            <a:spAutoFit/>
          </a:bodyPr>
          <a:lstStyle/>
          <a:p>
            <a:pPr algn="ctr"/>
            <a:r>
              <a:rPr lang="en-US" sz="2800" cap="all" spc="-60" dirty="0">
                <a:solidFill>
                  <a:srgbClr val="04617B"/>
                </a:solidFill>
                <a:latin typeface="Arial Black"/>
              </a:rPr>
              <a:t>ETF Firms $1B+ by AUM</a:t>
            </a:r>
            <a:endParaRPr lang="en-US" sz="2800" dirty="0" smtClean="0"/>
          </a:p>
        </p:txBody>
      </p:sp>
    </p:spTree>
    <p:extLst>
      <p:ext uri="{BB962C8B-B14F-4D97-AF65-F5344CB8AC3E}">
        <p14:creationId xmlns:p14="http://schemas.microsoft.com/office/powerpoint/2010/main" val="3323190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Aum</a:t>
            </a:r>
            <a:r>
              <a:rPr lang="en-US" dirty="0" smtClean="0"/>
              <a:t> vs Revenue</a:t>
            </a:r>
            <a:endParaRPr lang="en-US" dirty="0"/>
          </a:p>
        </p:txBody>
      </p:sp>
      <p:sp>
        <p:nvSpPr>
          <p:cNvPr id="3" name="Text Placeholder 2"/>
          <p:cNvSpPr>
            <a:spLocks noGrp="1"/>
          </p:cNvSpPr>
          <p:nvPr>
            <p:ph type="body" idx="1"/>
          </p:nvPr>
        </p:nvSpPr>
        <p:spPr>
          <a:xfrm>
            <a:off x="990600" y="1572768"/>
            <a:ext cx="3291840" cy="639762"/>
          </a:xfrm>
        </p:spPr>
        <p:txBody>
          <a:bodyPr/>
          <a:lstStyle/>
          <a:p>
            <a:r>
              <a:rPr lang="en-US" dirty="0" smtClean="0"/>
              <a:t>Top 10 by AUM</a:t>
            </a:r>
            <a:endParaRPr lang="en-US" dirty="0"/>
          </a:p>
        </p:txBody>
      </p:sp>
      <p:sp>
        <p:nvSpPr>
          <p:cNvPr id="5" name="Text Placeholder 4"/>
          <p:cNvSpPr>
            <a:spLocks noGrp="1"/>
          </p:cNvSpPr>
          <p:nvPr>
            <p:ph type="body" sz="quarter" idx="3"/>
          </p:nvPr>
        </p:nvSpPr>
        <p:spPr>
          <a:xfrm>
            <a:off x="5166360" y="1572768"/>
            <a:ext cx="3291840" cy="639762"/>
          </a:xfrm>
        </p:spPr>
        <p:txBody>
          <a:bodyPr/>
          <a:lstStyle/>
          <a:p>
            <a:r>
              <a:rPr lang="en-US" dirty="0" smtClean="0"/>
              <a:t>Top 10 by Revenue</a:t>
            </a:r>
            <a:endParaRPr lang="en-US" dirty="0"/>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495800" y="2201663"/>
            <a:ext cx="4493122" cy="3023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Grp="1" noChangeAspect="1" noChangeArrowheads="1"/>
          </p:cNvPicPr>
          <p:nvPr>
            <p:ph sz="quarter" idx="4"/>
          </p:nvPr>
        </p:nvPicPr>
        <p:blipFill>
          <a:blip r:embed="rId4">
            <a:extLst>
              <a:ext uri="{28A0092B-C50C-407E-A947-70E740481C1C}">
                <a14:useLocalDpi xmlns:a14="http://schemas.microsoft.com/office/drawing/2010/main" val="0"/>
              </a:ext>
            </a:extLst>
          </a:blip>
          <a:srcRect/>
          <a:stretch>
            <a:fillRect/>
          </a:stretch>
        </p:blipFill>
        <p:spPr bwMode="auto">
          <a:xfrm>
            <a:off x="105107" y="2209800"/>
            <a:ext cx="4466893" cy="2997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val 6"/>
          <p:cNvSpPr/>
          <p:nvPr/>
        </p:nvSpPr>
        <p:spPr>
          <a:xfrm>
            <a:off x="-304800" y="2895600"/>
            <a:ext cx="2133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191000" y="3200400"/>
            <a:ext cx="2133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6200" y="3657600"/>
            <a:ext cx="2133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1905000" y="3048000"/>
            <a:ext cx="2209800" cy="3048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057400" y="3810000"/>
            <a:ext cx="3124200" cy="18288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228600" y="4953000"/>
            <a:ext cx="21336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191000" y="3959525"/>
            <a:ext cx="2133600" cy="304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a:endCxn id="17" idx="2"/>
          </p:cNvCxnSpPr>
          <p:nvPr/>
        </p:nvCxnSpPr>
        <p:spPr>
          <a:xfrm flipV="1">
            <a:off x="1875526" y="4111925"/>
            <a:ext cx="2315474" cy="981973"/>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93347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3577318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075215818"/>
              </p:ext>
            </p:extLst>
          </p:nvPr>
        </p:nvGraphicFramePr>
        <p:xfrm>
          <a:off x="33068" y="0"/>
          <a:ext cx="8991600" cy="6686550"/>
        </p:xfrm>
        <a:graphic>
          <a:graphicData uri="http://schemas.openxmlformats.org/drawingml/2006/chart">
            <c:chart xmlns:c="http://schemas.openxmlformats.org/drawingml/2006/chart" xmlns:r="http://schemas.openxmlformats.org/officeDocument/2006/relationships" r:id="rId2"/>
          </a:graphicData>
        </a:graphic>
      </p:graphicFrame>
      <p:sp>
        <p:nvSpPr>
          <p:cNvPr id="6" name="Oval 5"/>
          <p:cNvSpPr/>
          <p:nvPr/>
        </p:nvSpPr>
        <p:spPr>
          <a:xfrm rot="16200000">
            <a:off x="3810000" y="5486401"/>
            <a:ext cx="1676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rot="16200000">
            <a:off x="4343400" y="5562600"/>
            <a:ext cx="1524001"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H="1">
            <a:off x="4800600" y="2971800"/>
            <a:ext cx="304800" cy="1219200"/>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rot="16200000">
            <a:off x="838200" y="5410200"/>
            <a:ext cx="1676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4761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700" dirty="0" smtClean="0"/>
              <a:t>normalized </a:t>
            </a:r>
            <a:r>
              <a:rPr lang="en-US" sz="2700" dirty="0" err="1" smtClean="0"/>
              <a:t>Herfindahl</a:t>
            </a:r>
            <a:r>
              <a:rPr lang="en-US" sz="2700" dirty="0" smtClean="0"/>
              <a:t>-Hirschman Index Rankings</a:t>
            </a:r>
            <a:endParaRPr lang="en-US" sz="2700"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55200240"/>
              </p:ext>
            </p:extLst>
          </p:nvPr>
        </p:nvGraphicFramePr>
        <p:xfrm>
          <a:off x="1676400" y="1600200"/>
          <a:ext cx="2971800" cy="4862687"/>
        </p:xfrm>
        <a:graphic>
          <a:graphicData uri="http://schemas.openxmlformats.org/drawingml/2006/table">
            <a:tbl>
              <a:tblPr firstRow="1" bandRow="1">
                <a:tableStyleId>{073A0DAA-6AF3-43AB-8588-CEC1D06C72B9}</a:tableStyleId>
              </a:tblPr>
              <a:tblGrid>
                <a:gridCol w="533400"/>
                <a:gridCol w="990600"/>
                <a:gridCol w="1447800"/>
              </a:tblGrid>
              <a:tr h="30480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100" b="1" i="0" u="none" strike="noStrike" dirty="0" smtClean="0">
                          <a:solidFill>
                            <a:schemeClr val="lt1"/>
                          </a:solidFill>
                          <a:effectLst/>
                          <a:latin typeface="+mn-lt"/>
                        </a:rPr>
                        <a:t>Rank</a:t>
                      </a:r>
                      <a:endParaRPr lang="en-US" sz="1100" b="0" i="0" u="none" strike="noStrike" dirty="0" smtClean="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Firm</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Normalized HHI</a:t>
                      </a:r>
                      <a:endParaRPr lang="en-US" sz="1100" b="0" i="0" u="none" strike="noStrike" dirty="0">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err="1">
                          <a:effectLst/>
                        </a:rPr>
                        <a:t>KraneShares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0.5971</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ALPS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0.4825</a:t>
                      </a:r>
                      <a:endParaRPr lang="en-US" sz="1100" b="0" i="0" u="none" strike="noStrike" dirty="0">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Columbia</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0.4333</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USCF</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0.3679</a:t>
                      </a:r>
                      <a:endParaRPr lang="en-US" sz="1100" b="0" i="0" u="none" strike="noStrike" dirty="0">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Deutsche Bank</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0.2995</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Virtus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0.2960</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PIMCO</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0.2901</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8</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Principal</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0.2628</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9</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ETFMG</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0.2495</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JPM</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0.2381</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Goldman</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0.2087</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ETC</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0.2042</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State Street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0.1983</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Ark</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0.1955</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OFI</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0.1935</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Pacer</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0.1918</a:t>
                      </a:r>
                      <a:endParaRPr lang="en-US" sz="1100" b="0" i="0" u="none" strike="noStrike">
                        <a:solidFill>
                          <a:srgbClr val="000000"/>
                        </a:solidFill>
                        <a:effectLst/>
                        <a:latin typeface="Calibri"/>
                      </a:endParaRPr>
                    </a:p>
                  </a:txBody>
                  <a:tcPr marL="9525" marR="9525" marT="9525" marB="0" anchor="b"/>
                </a:tc>
              </a:tr>
              <a:tr h="268111">
                <a:tc>
                  <a:txBody>
                    <a:bodyPr/>
                    <a:lstStyle/>
                    <a:p>
                      <a:pPr algn="ctr" fontAlgn="b"/>
                      <a:r>
                        <a:rPr lang="en-US" sz="1100" u="none" strike="noStrike">
                          <a:effectLst/>
                        </a:rPr>
                        <a:t>17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err="1">
                          <a:effectLst/>
                        </a:rPr>
                        <a:t>PowerShares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0.1892</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603066494"/>
              </p:ext>
            </p:extLst>
          </p:nvPr>
        </p:nvGraphicFramePr>
        <p:xfrm>
          <a:off x="4648200" y="1600200"/>
          <a:ext cx="2971800" cy="4880387"/>
        </p:xfrm>
        <a:graphic>
          <a:graphicData uri="http://schemas.openxmlformats.org/drawingml/2006/table">
            <a:tbl>
              <a:tblPr firstRow="1" bandRow="1">
                <a:tableStyleId>{073A0DAA-6AF3-43AB-8588-CEC1D06C72B9}</a:tableStyleId>
              </a:tblPr>
              <a:tblGrid>
                <a:gridCol w="533400"/>
                <a:gridCol w="1143000"/>
                <a:gridCol w="1295400"/>
              </a:tblGrid>
              <a:tr h="342433">
                <a:tc>
                  <a:txBody>
                    <a:bodyPr/>
                    <a:lstStyle/>
                    <a:p>
                      <a:pPr algn="ctr" fontAlgn="b"/>
                      <a:r>
                        <a:rPr lang="en-US" sz="1100" u="none" strike="noStrike" dirty="0" smtClean="0">
                          <a:effectLst/>
                        </a:rPr>
                        <a:t>Rank</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Firm</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Normalized</a:t>
                      </a:r>
                      <a:r>
                        <a:rPr lang="en-US" sz="1100" u="none" strike="noStrike" baseline="0" dirty="0" smtClean="0">
                          <a:effectLst/>
                        </a:rPr>
                        <a:t> HHI</a:t>
                      </a:r>
                      <a:endParaRPr lang="en-US" sz="1100" b="0" i="0" u="none" strike="noStrike" dirty="0">
                        <a:solidFill>
                          <a:srgbClr val="000000"/>
                        </a:solidFill>
                        <a:effectLst/>
                        <a:latin typeface="Calibri"/>
                      </a:endParaRPr>
                    </a:p>
                  </a:txBody>
                  <a:tcPr marL="9525" marR="9525" marT="9525" marB="0" anchor="b"/>
                </a:tc>
              </a:tr>
              <a:tr h="250999">
                <a:tc>
                  <a:txBody>
                    <a:bodyPr/>
                    <a:lstStyle/>
                    <a:p>
                      <a:pPr algn="ctr" fontAlgn="b"/>
                      <a:r>
                        <a:rPr lang="en-US" sz="1100" u="none" strike="noStrike" dirty="0">
                          <a:effectLst/>
                        </a:rPr>
                        <a:t>18</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err="1">
                          <a:effectLst/>
                        </a:rPr>
                        <a:t>VictoryShares</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0.1517</a:t>
                      </a:r>
                      <a:endParaRPr lang="en-US" sz="1100" b="0" i="0" u="none" strike="noStrike" dirty="0">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19</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Guggenheim</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0.1486</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John Hancock</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0.1447</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ETFS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0.1388</a:t>
                      </a:r>
                      <a:endParaRPr lang="en-US" sz="1100" b="0" i="0" u="none" strike="noStrike">
                        <a:solidFill>
                          <a:srgbClr val="000000"/>
                        </a:solidFill>
                        <a:effectLst/>
                        <a:latin typeface="Calibri"/>
                      </a:endParaRPr>
                    </a:p>
                  </a:txBody>
                  <a:tcPr marL="9525" marR="9525" marT="9525" marB="0" anchor="b"/>
                </a:tc>
              </a:tr>
              <a:tr h="342432">
                <a:tc>
                  <a:txBody>
                    <a:bodyPr/>
                    <a:lstStyle/>
                    <a:p>
                      <a:pPr algn="ctr" fontAlgn="b"/>
                      <a:r>
                        <a:rPr lang="en-US" sz="1100" u="none" strike="noStrike">
                          <a:effectLst/>
                        </a:rPr>
                        <a:t>22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Franklin Templeton</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0.1278</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Northern Trust</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0.1226</a:t>
                      </a:r>
                      <a:endParaRPr lang="en-US" sz="1100" b="0" i="0" u="none" strike="noStrike" dirty="0">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IndexIQ</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0.1013</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25</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Van Eck</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0.0844</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26</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Global X</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0.0810</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27</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AdvisorShares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0.0730</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28</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Fidelity</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0.0656</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29</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Wisdomtree</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0.0650</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30</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Direxion</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0.0454</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31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ProShares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0.0437</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32</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Vanguard</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0.0368</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33</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Schwab</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0.0295</a:t>
                      </a:r>
                      <a:endParaRPr lang="en-US" sz="1100" b="0" i="0" u="none" strike="noStrike">
                        <a:solidFill>
                          <a:srgbClr val="000000"/>
                        </a:solidFill>
                        <a:effectLst/>
                        <a:latin typeface="Calibri"/>
                      </a:endParaRPr>
                    </a:p>
                  </a:txBody>
                  <a:tcPr marL="9525" marR="9525" marT="9525" marB="0" anchor="b"/>
                </a:tc>
              </a:tr>
              <a:tr h="250999">
                <a:tc>
                  <a:txBody>
                    <a:bodyPr/>
                    <a:lstStyle/>
                    <a:p>
                      <a:pPr algn="ctr" fontAlgn="b"/>
                      <a:r>
                        <a:rPr lang="en-US" sz="1100" u="none" strike="noStrike">
                          <a:effectLst/>
                        </a:rPr>
                        <a:t>34</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iShares</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a:effectLst/>
                        </a:rPr>
                        <a:t>0.0265</a:t>
                      </a:r>
                      <a:endParaRPr lang="en-US" sz="1100" b="0" i="0" u="none" strike="noStrike">
                        <a:solidFill>
                          <a:srgbClr val="000000"/>
                        </a:solidFill>
                        <a:effectLst/>
                        <a:latin typeface="Calibri"/>
                      </a:endParaRPr>
                    </a:p>
                  </a:txBody>
                  <a:tcPr marL="9525" marR="9525" marT="9525" marB="0" anchor="b"/>
                </a:tc>
              </a:tr>
              <a:tr h="175946">
                <a:tc>
                  <a:txBody>
                    <a:bodyPr/>
                    <a:lstStyle/>
                    <a:p>
                      <a:pPr algn="ctr" fontAlgn="b"/>
                      <a:r>
                        <a:rPr lang="en-US" sz="1100" u="none" strike="noStrike" dirty="0">
                          <a:effectLst/>
                        </a:rPr>
                        <a:t>35</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First Trust</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0.0264</a:t>
                      </a:r>
                      <a:endParaRPr lang="en-U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6557865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3_Pitchbook">
  <a:themeElements>
    <a:clrScheme name="Alpha Architect">
      <a:dk1>
        <a:sysClr val="windowText" lastClr="000000"/>
      </a:dk1>
      <a:lt1>
        <a:sysClr val="window" lastClr="FFFFFF"/>
      </a:lt1>
      <a:dk2>
        <a:srgbClr val="073E87"/>
      </a:dk2>
      <a:lt2>
        <a:srgbClr val="C6E7FC"/>
      </a:lt2>
      <a:accent1>
        <a:srgbClr val="31B6FD"/>
      </a:accent1>
      <a:accent2>
        <a:srgbClr val="4584D3"/>
      </a:accent2>
      <a:accent3>
        <a:srgbClr val="5BD078"/>
      </a:accent3>
      <a:accent4>
        <a:srgbClr val="3737DE"/>
      </a:accent4>
      <a:accent5>
        <a:srgbClr val="73ACF7"/>
      </a:accent5>
      <a:accent6>
        <a:srgbClr val="A6A8AB"/>
      </a:accent6>
      <a:hlink>
        <a:srgbClr val="2020B2"/>
      </a:hlink>
      <a:folHlink>
        <a:srgbClr val="052E65"/>
      </a:folHlink>
    </a:clrScheme>
    <a:fontScheme name="Custom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2_Pitchbook">
  <a:themeElements>
    <a:clrScheme name="Alpha Architect">
      <a:dk1>
        <a:sysClr val="windowText" lastClr="000000"/>
      </a:dk1>
      <a:lt1>
        <a:sysClr val="window" lastClr="FFFFFF"/>
      </a:lt1>
      <a:dk2>
        <a:srgbClr val="073E87"/>
      </a:dk2>
      <a:lt2>
        <a:srgbClr val="C6E7FC"/>
      </a:lt2>
      <a:accent1>
        <a:srgbClr val="31B6FD"/>
      </a:accent1>
      <a:accent2>
        <a:srgbClr val="4584D3"/>
      </a:accent2>
      <a:accent3>
        <a:srgbClr val="5BD078"/>
      </a:accent3>
      <a:accent4>
        <a:srgbClr val="3737DE"/>
      </a:accent4>
      <a:accent5>
        <a:srgbClr val="73ACF7"/>
      </a:accent5>
      <a:accent6>
        <a:srgbClr val="A6A8AB"/>
      </a:accent6>
      <a:hlink>
        <a:srgbClr val="2020B2"/>
      </a:hlink>
      <a:folHlink>
        <a:srgbClr val="052E65"/>
      </a:folHlink>
    </a:clrScheme>
    <a:fontScheme name="Custom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1261</TotalTime>
  <Words>305</Words>
  <Application>Microsoft Office PowerPoint</Application>
  <PresentationFormat>On-screen Show (4:3)</PresentationFormat>
  <Paragraphs>126</Paragraphs>
  <Slides>6</Slides>
  <Notes>2</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Essential</vt:lpstr>
      <vt:lpstr>3_Pitchbook</vt:lpstr>
      <vt:lpstr>2_Pitchbook</vt:lpstr>
      <vt:lpstr>The Business of ETFs</vt:lpstr>
      <vt:lpstr>PowerPoint Presentation</vt:lpstr>
      <vt:lpstr>Aum vs Revenue</vt:lpstr>
      <vt:lpstr>PowerPoint Presentation</vt:lpstr>
      <vt:lpstr>PowerPoint Presentation</vt:lpstr>
      <vt:lpstr> normalized Herfindahl-Hirschman Index Rankings</vt:lpstr>
    </vt:vector>
  </TitlesOfParts>
  <Company>Drexel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dc:creator>
  <cp:lastModifiedBy>ryan</cp:lastModifiedBy>
  <cp:revision>23</cp:revision>
  <dcterms:created xsi:type="dcterms:W3CDTF">2018-03-19T19:59:07Z</dcterms:created>
  <dcterms:modified xsi:type="dcterms:W3CDTF">2018-03-20T17:00:17Z</dcterms:modified>
</cp:coreProperties>
</file>