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58" r:id="rId2"/>
    <p:sldId id="266" r:id="rId3"/>
    <p:sldId id="296" r:id="rId4"/>
    <p:sldId id="261" r:id="rId5"/>
    <p:sldId id="260" r:id="rId6"/>
    <p:sldId id="262" r:id="rId7"/>
    <p:sldId id="264" r:id="rId8"/>
    <p:sldId id="290" r:id="rId9"/>
    <p:sldId id="267" r:id="rId10"/>
    <p:sldId id="268" r:id="rId11"/>
    <p:sldId id="293" r:id="rId12"/>
    <p:sldId id="294" r:id="rId13"/>
    <p:sldId id="269" r:id="rId14"/>
    <p:sldId id="271" r:id="rId15"/>
    <p:sldId id="272" r:id="rId16"/>
    <p:sldId id="273" r:id="rId17"/>
    <p:sldId id="274" r:id="rId18"/>
    <p:sldId id="263" r:id="rId19"/>
    <p:sldId id="282" r:id="rId20"/>
    <p:sldId id="283" r:id="rId21"/>
    <p:sldId id="285" r:id="rId22"/>
    <p:sldId id="287" r:id="rId23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0A7F4"/>
    <a:srgbClr val="437CE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0" autoAdjust="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162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168EEE-B6A5-469D-86C3-C3BD6A74BF0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9226B78-9806-438D-9253-6E6C42453BEF}">
      <dgm:prSet phldrT="[Text]"/>
      <dgm:spPr/>
      <dgm:t>
        <a:bodyPr/>
        <a:lstStyle/>
        <a:p>
          <a:r>
            <a:rPr lang="en-US" dirty="0"/>
            <a:t>Stock sale (T)</a:t>
          </a:r>
        </a:p>
      </dgm:t>
    </dgm:pt>
    <dgm:pt modelId="{24B87A43-77D3-4F7D-9C88-67A4AE5DC6CB}" type="parTrans" cxnId="{F9CF7709-BFD4-4D2C-992C-CBE7623FB962}">
      <dgm:prSet/>
      <dgm:spPr/>
      <dgm:t>
        <a:bodyPr/>
        <a:lstStyle/>
        <a:p>
          <a:endParaRPr lang="en-US"/>
        </a:p>
      </dgm:t>
    </dgm:pt>
    <dgm:pt modelId="{73D4F14C-8BFA-4170-A364-D721AE083268}" type="sibTrans" cxnId="{F9CF7709-BFD4-4D2C-992C-CBE7623FB962}">
      <dgm:prSet/>
      <dgm:spPr/>
      <dgm:t>
        <a:bodyPr/>
        <a:lstStyle/>
        <a:p>
          <a:endParaRPr lang="en-US"/>
        </a:p>
      </dgm:t>
    </dgm:pt>
    <dgm:pt modelId="{DD47C7CE-B8CD-47F2-84BA-88AF95E23777}">
      <dgm:prSet phldrT="[Text]"/>
      <dgm:spPr/>
      <dgm:t>
        <a:bodyPr/>
        <a:lstStyle/>
        <a:p>
          <a:r>
            <a:rPr lang="en-US" dirty="0"/>
            <a:t>Deliver shares (T+3)</a:t>
          </a:r>
        </a:p>
      </dgm:t>
    </dgm:pt>
    <dgm:pt modelId="{D6797194-043A-4B12-9369-5892828DA83C}" type="parTrans" cxnId="{B2DB78A1-BA60-4701-9504-215803954587}">
      <dgm:prSet/>
      <dgm:spPr/>
      <dgm:t>
        <a:bodyPr/>
        <a:lstStyle/>
        <a:p>
          <a:endParaRPr lang="en-US"/>
        </a:p>
      </dgm:t>
    </dgm:pt>
    <dgm:pt modelId="{E0F00AF4-93F2-4650-A4F0-055AB626F09A}" type="sibTrans" cxnId="{B2DB78A1-BA60-4701-9504-215803954587}">
      <dgm:prSet/>
      <dgm:spPr/>
      <dgm:t>
        <a:bodyPr/>
        <a:lstStyle/>
        <a:p>
          <a:endParaRPr lang="en-US"/>
        </a:p>
      </dgm:t>
    </dgm:pt>
    <dgm:pt modelId="{907C63BB-A54B-461D-B3B0-120F120C490A}">
      <dgm:prSet phldrT="[Text]"/>
      <dgm:spPr/>
      <dgm:t>
        <a:bodyPr/>
        <a:lstStyle/>
        <a:p>
          <a:r>
            <a:rPr lang="en-US" dirty="0"/>
            <a:t>If not, FTD (T+3)</a:t>
          </a:r>
        </a:p>
      </dgm:t>
    </dgm:pt>
    <dgm:pt modelId="{468155E4-E97F-4F56-8068-4F3AD8D78670}" type="parTrans" cxnId="{20B06DDF-AFC6-4FCE-8AFB-42B1FE52C4C3}">
      <dgm:prSet/>
      <dgm:spPr/>
      <dgm:t>
        <a:bodyPr/>
        <a:lstStyle/>
        <a:p>
          <a:endParaRPr lang="en-US"/>
        </a:p>
      </dgm:t>
    </dgm:pt>
    <dgm:pt modelId="{687D36B7-7E61-425E-B9B3-2E2AE3D1BBB2}" type="sibTrans" cxnId="{20B06DDF-AFC6-4FCE-8AFB-42B1FE52C4C3}">
      <dgm:prSet/>
      <dgm:spPr/>
      <dgm:t>
        <a:bodyPr/>
        <a:lstStyle/>
        <a:p>
          <a:endParaRPr lang="en-US"/>
        </a:p>
      </dgm:t>
    </dgm:pt>
    <dgm:pt modelId="{3FA6949C-0A81-4CFB-A58E-1A4A81E6BE5F}">
      <dgm:prSet phldrT="[Text]"/>
      <dgm:spPr/>
      <dgm:t>
        <a:bodyPr/>
        <a:lstStyle/>
        <a:p>
          <a:r>
            <a:rPr lang="en-US" dirty="0"/>
            <a:t>Must cover (T+4 or T+7)</a:t>
          </a:r>
        </a:p>
      </dgm:t>
    </dgm:pt>
    <dgm:pt modelId="{02209452-F86A-48DF-8556-0BB456EC5B1A}" type="parTrans" cxnId="{C3BB36D4-5159-45AC-8292-404C8DEE02DD}">
      <dgm:prSet/>
      <dgm:spPr/>
      <dgm:t>
        <a:bodyPr/>
        <a:lstStyle/>
        <a:p>
          <a:endParaRPr lang="en-US"/>
        </a:p>
      </dgm:t>
    </dgm:pt>
    <dgm:pt modelId="{D0089298-546D-4EAE-91CA-F0D6682938DB}" type="sibTrans" cxnId="{C3BB36D4-5159-45AC-8292-404C8DEE02DD}">
      <dgm:prSet/>
      <dgm:spPr/>
      <dgm:t>
        <a:bodyPr/>
        <a:lstStyle/>
        <a:p>
          <a:endParaRPr lang="en-US"/>
        </a:p>
      </dgm:t>
    </dgm:pt>
    <dgm:pt modelId="{8E6EC746-5369-47B1-B4FC-E8305DECCD63}" type="pres">
      <dgm:prSet presAssocID="{D5168EEE-B6A5-469D-86C3-C3BD6A74BF04}" presName="Name0" presStyleCnt="0">
        <dgm:presLayoutVars>
          <dgm:dir/>
          <dgm:animLvl val="lvl"/>
          <dgm:resizeHandles val="exact"/>
        </dgm:presLayoutVars>
      </dgm:prSet>
      <dgm:spPr/>
    </dgm:pt>
    <dgm:pt modelId="{A0F513FB-D501-4611-AA6A-4BB0FAFB9808}" type="pres">
      <dgm:prSet presAssocID="{69226B78-9806-438D-9253-6E6C42453BE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EAE69-CA35-4D0C-A0B8-8F8DAC21F283}" type="pres">
      <dgm:prSet presAssocID="{73D4F14C-8BFA-4170-A364-D721AE083268}" presName="parTxOnlySpace" presStyleCnt="0"/>
      <dgm:spPr/>
    </dgm:pt>
    <dgm:pt modelId="{902562D9-C9A7-4F02-8164-6D09C63918D9}" type="pres">
      <dgm:prSet presAssocID="{DD47C7CE-B8CD-47F2-84BA-88AF95E23777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F9DD5E-0B23-4043-B165-6E341139D507}" type="pres">
      <dgm:prSet presAssocID="{E0F00AF4-93F2-4650-A4F0-055AB626F09A}" presName="parTxOnlySpace" presStyleCnt="0"/>
      <dgm:spPr/>
    </dgm:pt>
    <dgm:pt modelId="{BE5DACD8-9739-4F0C-94AF-FA21B29C6DB7}" type="pres">
      <dgm:prSet presAssocID="{907C63BB-A54B-461D-B3B0-120F120C490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EE27C-BF34-4A1C-86CE-AFA6483F6CC5}" type="pres">
      <dgm:prSet presAssocID="{687D36B7-7E61-425E-B9B3-2E2AE3D1BBB2}" presName="parTxOnlySpace" presStyleCnt="0"/>
      <dgm:spPr/>
    </dgm:pt>
    <dgm:pt modelId="{85126894-C999-4E30-9D5B-42F7C387E6AE}" type="pres">
      <dgm:prSet presAssocID="{3FA6949C-0A81-4CFB-A58E-1A4A81E6BE5F}" presName="parTxOnly" presStyleLbl="node1" presStyleIdx="3" presStyleCnt="4" custLinFactNeighborY="9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B1AD2A-0DBA-4EFB-9117-1C9263C32911}" type="presOf" srcId="{DD47C7CE-B8CD-47F2-84BA-88AF95E23777}" destId="{902562D9-C9A7-4F02-8164-6D09C63918D9}" srcOrd="0" destOrd="0" presId="urn:microsoft.com/office/officeart/2005/8/layout/chevron1"/>
    <dgm:cxn modelId="{BBDA49AB-F72A-42C8-9238-66507F06E545}" type="presOf" srcId="{907C63BB-A54B-461D-B3B0-120F120C490A}" destId="{BE5DACD8-9739-4F0C-94AF-FA21B29C6DB7}" srcOrd="0" destOrd="0" presId="urn:microsoft.com/office/officeart/2005/8/layout/chevron1"/>
    <dgm:cxn modelId="{B95860CD-BB3D-45AF-BA7D-69051601F9F2}" type="presOf" srcId="{D5168EEE-B6A5-469D-86C3-C3BD6A74BF04}" destId="{8E6EC746-5369-47B1-B4FC-E8305DECCD63}" srcOrd="0" destOrd="0" presId="urn:microsoft.com/office/officeart/2005/8/layout/chevron1"/>
    <dgm:cxn modelId="{CDEC4F34-9B6B-407F-9E64-648EEC04FA5B}" type="presOf" srcId="{69226B78-9806-438D-9253-6E6C42453BEF}" destId="{A0F513FB-D501-4611-AA6A-4BB0FAFB9808}" srcOrd="0" destOrd="0" presId="urn:microsoft.com/office/officeart/2005/8/layout/chevron1"/>
    <dgm:cxn modelId="{B2DB78A1-BA60-4701-9504-215803954587}" srcId="{D5168EEE-B6A5-469D-86C3-C3BD6A74BF04}" destId="{DD47C7CE-B8CD-47F2-84BA-88AF95E23777}" srcOrd="1" destOrd="0" parTransId="{D6797194-043A-4B12-9369-5892828DA83C}" sibTransId="{E0F00AF4-93F2-4650-A4F0-055AB626F09A}"/>
    <dgm:cxn modelId="{20B06DDF-AFC6-4FCE-8AFB-42B1FE52C4C3}" srcId="{D5168EEE-B6A5-469D-86C3-C3BD6A74BF04}" destId="{907C63BB-A54B-461D-B3B0-120F120C490A}" srcOrd="2" destOrd="0" parTransId="{468155E4-E97F-4F56-8068-4F3AD8D78670}" sibTransId="{687D36B7-7E61-425E-B9B3-2E2AE3D1BBB2}"/>
    <dgm:cxn modelId="{C3BB36D4-5159-45AC-8292-404C8DEE02DD}" srcId="{D5168EEE-B6A5-469D-86C3-C3BD6A74BF04}" destId="{3FA6949C-0A81-4CFB-A58E-1A4A81E6BE5F}" srcOrd="3" destOrd="0" parTransId="{02209452-F86A-48DF-8556-0BB456EC5B1A}" sibTransId="{D0089298-546D-4EAE-91CA-F0D6682938DB}"/>
    <dgm:cxn modelId="{F9CF7709-BFD4-4D2C-992C-CBE7623FB962}" srcId="{D5168EEE-B6A5-469D-86C3-C3BD6A74BF04}" destId="{69226B78-9806-438D-9253-6E6C42453BEF}" srcOrd="0" destOrd="0" parTransId="{24B87A43-77D3-4F7D-9C88-67A4AE5DC6CB}" sibTransId="{73D4F14C-8BFA-4170-A364-D721AE083268}"/>
    <dgm:cxn modelId="{7D98A16E-88D1-485C-87DC-0455FD2A9ED1}" type="presOf" srcId="{3FA6949C-0A81-4CFB-A58E-1A4A81E6BE5F}" destId="{85126894-C999-4E30-9D5B-42F7C387E6AE}" srcOrd="0" destOrd="0" presId="urn:microsoft.com/office/officeart/2005/8/layout/chevron1"/>
    <dgm:cxn modelId="{123BE9FE-6C3C-436E-A9E3-BD2C42D61C06}" type="presParOf" srcId="{8E6EC746-5369-47B1-B4FC-E8305DECCD63}" destId="{A0F513FB-D501-4611-AA6A-4BB0FAFB9808}" srcOrd="0" destOrd="0" presId="urn:microsoft.com/office/officeart/2005/8/layout/chevron1"/>
    <dgm:cxn modelId="{CC6628FE-BE59-4B6C-B65C-4ABE9300F665}" type="presParOf" srcId="{8E6EC746-5369-47B1-B4FC-E8305DECCD63}" destId="{656EAE69-CA35-4D0C-A0B8-8F8DAC21F283}" srcOrd="1" destOrd="0" presId="urn:microsoft.com/office/officeart/2005/8/layout/chevron1"/>
    <dgm:cxn modelId="{68944945-3736-445F-8C68-BF88FAB546E0}" type="presParOf" srcId="{8E6EC746-5369-47B1-B4FC-E8305DECCD63}" destId="{902562D9-C9A7-4F02-8164-6D09C63918D9}" srcOrd="2" destOrd="0" presId="urn:microsoft.com/office/officeart/2005/8/layout/chevron1"/>
    <dgm:cxn modelId="{CEF99879-5192-4BB6-94FD-3E3DE5F88CC8}" type="presParOf" srcId="{8E6EC746-5369-47B1-B4FC-E8305DECCD63}" destId="{CCF9DD5E-0B23-4043-B165-6E341139D507}" srcOrd="3" destOrd="0" presId="urn:microsoft.com/office/officeart/2005/8/layout/chevron1"/>
    <dgm:cxn modelId="{CB2B6D1B-B597-4D7E-B574-D3F5F44488FB}" type="presParOf" srcId="{8E6EC746-5369-47B1-B4FC-E8305DECCD63}" destId="{BE5DACD8-9739-4F0C-94AF-FA21B29C6DB7}" srcOrd="4" destOrd="0" presId="urn:microsoft.com/office/officeart/2005/8/layout/chevron1"/>
    <dgm:cxn modelId="{384CE729-7DCC-4DCE-AB62-F18B0B06C55B}" type="presParOf" srcId="{8E6EC746-5369-47B1-B4FC-E8305DECCD63}" destId="{9BEEE27C-BF34-4A1C-86CE-AFA6483F6CC5}" srcOrd="5" destOrd="0" presId="urn:microsoft.com/office/officeart/2005/8/layout/chevron1"/>
    <dgm:cxn modelId="{CFF049E6-6592-4739-A74F-84D2A24B11FF}" type="presParOf" srcId="{8E6EC746-5369-47B1-B4FC-E8305DECCD63}" destId="{85126894-C999-4E30-9D5B-42F7C387E6A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513FB-D501-4611-AA6A-4BB0FAFB9808}">
      <dsp:nvSpPr>
        <dsp:cNvPr id="0" name=""/>
        <dsp:cNvSpPr/>
      </dsp:nvSpPr>
      <dsp:spPr>
        <a:xfrm>
          <a:off x="2832" y="232999"/>
          <a:ext cx="1649031" cy="6596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Stock sale (T)</a:t>
          </a:r>
        </a:p>
      </dsp:txBody>
      <dsp:txXfrm>
        <a:off x="332638" y="232999"/>
        <a:ext cx="989419" cy="659612"/>
      </dsp:txXfrm>
    </dsp:sp>
    <dsp:sp modelId="{902562D9-C9A7-4F02-8164-6D09C63918D9}">
      <dsp:nvSpPr>
        <dsp:cNvPr id="0" name=""/>
        <dsp:cNvSpPr/>
      </dsp:nvSpPr>
      <dsp:spPr>
        <a:xfrm>
          <a:off x="1486961" y="232999"/>
          <a:ext cx="1649031" cy="6596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Deliver shares (T+3)</a:t>
          </a:r>
        </a:p>
      </dsp:txBody>
      <dsp:txXfrm>
        <a:off x="1816767" y="232999"/>
        <a:ext cx="989419" cy="659612"/>
      </dsp:txXfrm>
    </dsp:sp>
    <dsp:sp modelId="{BE5DACD8-9739-4F0C-94AF-FA21B29C6DB7}">
      <dsp:nvSpPr>
        <dsp:cNvPr id="0" name=""/>
        <dsp:cNvSpPr/>
      </dsp:nvSpPr>
      <dsp:spPr>
        <a:xfrm>
          <a:off x="2971090" y="232999"/>
          <a:ext cx="1649031" cy="6596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If not, FTD (T+3)</a:t>
          </a:r>
        </a:p>
      </dsp:txBody>
      <dsp:txXfrm>
        <a:off x="3300896" y="232999"/>
        <a:ext cx="989419" cy="659612"/>
      </dsp:txXfrm>
    </dsp:sp>
    <dsp:sp modelId="{85126894-C999-4E30-9D5B-42F7C387E6AE}">
      <dsp:nvSpPr>
        <dsp:cNvPr id="0" name=""/>
        <dsp:cNvSpPr/>
      </dsp:nvSpPr>
      <dsp:spPr>
        <a:xfrm>
          <a:off x="4455219" y="239245"/>
          <a:ext cx="1649031" cy="6596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Must cover (T+4 or T+7)</a:t>
          </a:r>
        </a:p>
      </dsp:txBody>
      <dsp:txXfrm>
        <a:off x="4785025" y="239245"/>
        <a:ext cx="989419" cy="659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9C153E08-3C02-45F3-BE5B-D1D658344049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16BA920E-30FF-4C77-A1FE-3BCA59BB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36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85" y="0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CD192E8D-1BDE-47B8-8B59-5E359226E146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1" y="4460167"/>
            <a:ext cx="5680693" cy="4224494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127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85" y="8917127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40B622F0-79B9-495A-A5C4-504D1252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9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622F0-79B9-495A-A5C4-504D125286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41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2DB2-4162-4138-B49B-6E95BC9100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15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2DB2-4162-4138-B49B-6E95BC9100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29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2DB2-4162-4138-B49B-6E95BC9100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67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2DB2-4162-4138-B49B-6E95BC9100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03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2DB2-4162-4138-B49B-6E95BC9100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56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2DB2-4162-4138-B49B-6E95BC9100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5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2DB2-4162-4138-B49B-6E95BC9100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21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2DB2-4162-4138-B49B-6E95BC9100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3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2DB2-4162-4138-B49B-6E95BC9100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11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2DB2-4162-4138-B49B-6E95BC9100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05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2DB2-4162-4138-B49B-6E95BC9100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16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2DB2-4162-4138-B49B-6E95BC9100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33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2DB2-4162-4138-B49B-6E95BC9100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78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2DB2-4162-4138-B49B-6E95BC9100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50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2DB2-4162-4138-B49B-6E95BC9100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65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2DB2-4162-4138-B49B-6E95BC9100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7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xpanded 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34" b="20801"/>
          <a:stretch>
            <a:fillRect/>
          </a:stretch>
        </p:blipFill>
        <p:spPr bwMode="auto">
          <a:xfrm>
            <a:off x="3175" y="0"/>
            <a:ext cx="9140825" cy="254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Darden logo medium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61" y="5205654"/>
            <a:ext cx="2557708" cy="144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7628" y="2547815"/>
            <a:ext cx="7296150" cy="14573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97197" y="4322640"/>
            <a:ext cx="4037013" cy="765175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4" descr="https://www1.villanova.edu/content/dam/villanova/VSB/assets/VU17BLUE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0" b="17870"/>
          <a:stretch/>
        </p:blipFill>
        <p:spPr bwMode="auto">
          <a:xfrm>
            <a:off x="4448175" y="4822093"/>
            <a:ext cx="3311525" cy="165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433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138BB-5508-4D85-A130-9EC07CA69B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9388" y="349250"/>
            <a:ext cx="1947862" cy="5518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49250"/>
            <a:ext cx="5691188" cy="55181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1E454-DF6F-4FD8-A5B5-AC2747C6D7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CE9A8-00D9-4445-B698-2BCC9A1ABBA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" name="Picture 4" descr="https://www1.villanova.edu/content/dam/villanova/VSB/assets/VU17BLU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0" b="17870"/>
          <a:stretch/>
        </p:blipFill>
        <p:spPr bwMode="auto">
          <a:xfrm>
            <a:off x="6783754" y="6008135"/>
            <a:ext cx="1693496" cy="79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28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820EAB-4F81-47DE-923F-23DC07561B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0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89063"/>
            <a:ext cx="3810000" cy="4478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389063"/>
            <a:ext cx="3810000" cy="4478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3D75C-1195-4335-BE88-40FE9324E6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8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0EC8B-6B75-49DC-8805-8EB7A0540D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6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1D214-0AB3-475A-AA1E-A0087D2A26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1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84C1F0-A7B5-47AE-B01C-53F3DF9CE9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3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4EEE1-4284-4D6C-B615-CC8C5C7C2E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4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6A006-817E-42DA-94D8-CDC4AED2D0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4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182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407" tIns="45421" rIns="92407" bIns="454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/>
            </a:lvl1pPr>
          </a:lstStyle>
          <a:p>
            <a:fld id="{031F7405-EE48-48A5-B392-1E7DF773AE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49250"/>
            <a:ext cx="77724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07" tIns="45421" rIns="92407" bIns="454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0" y="1389063"/>
            <a:ext cx="7772400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07" tIns="45421" rIns="92407" bIns="454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Sub text</a:t>
            </a:r>
          </a:p>
          <a:p>
            <a:pPr lvl="0"/>
            <a:endParaRPr lang="en-US" smtClean="0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685800" y="5964238"/>
            <a:ext cx="7772400" cy="0"/>
          </a:xfrm>
          <a:prstGeom prst="line">
            <a:avLst/>
          </a:prstGeom>
          <a:noFill/>
          <a:ln w="50800">
            <a:solidFill>
              <a:srgbClr val="36568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12294" name="Picture 6" descr="Darden logo small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6138863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lvl1pPr algn="l" defTabSz="9271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65686"/>
          </a:solidFill>
          <a:latin typeface="+mj-lt"/>
          <a:ea typeface="+mj-ea"/>
          <a:cs typeface="+mj-cs"/>
        </a:defRPr>
      </a:lvl1pPr>
      <a:lvl2pPr algn="l" defTabSz="9271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65686"/>
          </a:solidFill>
          <a:latin typeface="Times New Roman" pitchFamily="18" charset="0"/>
        </a:defRPr>
      </a:lvl2pPr>
      <a:lvl3pPr algn="l" defTabSz="9271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65686"/>
          </a:solidFill>
          <a:latin typeface="Times New Roman" pitchFamily="18" charset="0"/>
        </a:defRPr>
      </a:lvl3pPr>
      <a:lvl4pPr algn="l" defTabSz="9271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65686"/>
          </a:solidFill>
          <a:latin typeface="Times New Roman" pitchFamily="18" charset="0"/>
        </a:defRPr>
      </a:lvl4pPr>
      <a:lvl5pPr algn="l" defTabSz="9271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65686"/>
          </a:solidFill>
          <a:latin typeface="Times New Roman" pitchFamily="18" charset="0"/>
        </a:defRPr>
      </a:lvl5pPr>
      <a:lvl6pPr marL="457200" algn="l" defTabSz="9271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65686"/>
          </a:solidFill>
          <a:latin typeface="Times New Roman" pitchFamily="18" charset="0"/>
        </a:defRPr>
      </a:lvl6pPr>
      <a:lvl7pPr marL="914400" algn="l" defTabSz="9271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65686"/>
          </a:solidFill>
          <a:latin typeface="Times New Roman" pitchFamily="18" charset="0"/>
        </a:defRPr>
      </a:lvl7pPr>
      <a:lvl8pPr marL="1371600" algn="l" defTabSz="9271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65686"/>
          </a:solidFill>
          <a:latin typeface="Times New Roman" pitchFamily="18" charset="0"/>
        </a:defRPr>
      </a:lvl8pPr>
      <a:lvl9pPr marL="1828800" algn="l" defTabSz="9271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65686"/>
          </a:solidFill>
          <a:latin typeface="Times New Roman" pitchFamily="18" charset="0"/>
        </a:defRPr>
      </a:lvl9pPr>
    </p:titleStyle>
    <p:bodyStyle>
      <a:lvl1pPr marL="342900" indent="-342900" algn="l" defTabSz="927100" rtl="0" eaLnBrk="1" fontAlgn="base" hangingPunct="1">
        <a:spcBef>
          <a:spcPct val="0"/>
        </a:spcBef>
        <a:spcAft>
          <a:spcPct val="25000"/>
        </a:spcAft>
        <a:buClr>
          <a:srgbClr val="DC733D"/>
        </a:buClr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27100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365686"/>
        </a:buClr>
        <a:buSzPct val="100000"/>
        <a:buFont typeface="Times New Roman" pitchFamily="18" charset="0"/>
        <a:buChar char="-"/>
        <a:defRPr sz="2400">
          <a:solidFill>
            <a:schemeClr val="tx1"/>
          </a:solidFill>
          <a:latin typeface="+mn-lt"/>
        </a:defRPr>
      </a:lvl2pPr>
      <a:lvl3pPr marL="1143000" indent="-228600" algn="l" defTabSz="9271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927100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9271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9271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9271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9271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9271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1.doc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273" y="2591289"/>
            <a:ext cx="8826760" cy="2597551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ETF </a:t>
            </a:r>
            <a:r>
              <a:rPr lang="en-US" sz="2400" dirty="0" smtClean="0">
                <a:solidFill>
                  <a:schemeClr val="tx1"/>
                </a:solidFill>
              </a:rPr>
              <a:t>Short Interest and Failures-to-Deliver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Naked </a:t>
            </a:r>
            <a:r>
              <a:rPr lang="en-US" sz="2400" dirty="0">
                <a:solidFill>
                  <a:schemeClr val="tx1"/>
                </a:solidFill>
              </a:rPr>
              <a:t>Short-selling or Operational Shorting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b="0" dirty="0" smtClean="0">
                <a:solidFill>
                  <a:schemeClr val="tx1"/>
                </a:solidFill>
              </a:rPr>
              <a:t>Richard Evans</a:t>
            </a:r>
            <a:r>
              <a:rPr lang="en-US" sz="2400" b="0" baseline="30000" dirty="0" smtClean="0">
                <a:solidFill>
                  <a:schemeClr val="tx1"/>
                </a:solidFill>
              </a:rPr>
              <a:t>1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smtClean="0">
                <a:solidFill>
                  <a:schemeClr val="tx1"/>
                </a:solidFill>
              </a:rPr>
              <a:t>Rabih Moussawi</a:t>
            </a:r>
            <a:r>
              <a:rPr lang="en-US" sz="2400" b="0" baseline="30000" dirty="0">
                <a:solidFill>
                  <a:schemeClr val="tx1"/>
                </a:solidFill>
              </a:rPr>
              <a:t>2</a:t>
            </a:r>
            <a:r>
              <a:rPr lang="en-US" sz="2400" b="0" dirty="0" smtClean="0">
                <a:solidFill>
                  <a:schemeClr val="tx1"/>
                </a:solidFill>
              </a:rPr>
              <a:t>, </a:t>
            </a:r>
            <a:br>
              <a:rPr lang="en-US" sz="2400" b="0" dirty="0" smtClean="0">
                <a:solidFill>
                  <a:schemeClr val="tx1"/>
                </a:solidFill>
              </a:rPr>
            </a:br>
            <a:r>
              <a:rPr lang="en-US" sz="2400" b="0" dirty="0" smtClean="0">
                <a:solidFill>
                  <a:schemeClr val="tx1"/>
                </a:solidFill>
              </a:rPr>
              <a:t>Michael Pagano</a:t>
            </a:r>
            <a:r>
              <a:rPr lang="en-US" sz="2400" b="0" baseline="30000" dirty="0">
                <a:solidFill>
                  <a:schemeClr val="tx1"/>
                </a:solidFill>
              </a:rPr>
              <a:t>2</a:t>
            </a:r>
            <a:r>
              <a:rPr lang="en-US" sz="2400" b="0" dirty="0" smtClean="0">
                <a:solidFill>
                  <a:schemeClr val="tx1"/>
                </a:solidFill>
              </a:rPr>
              <a:t>, John Sedunov</a:t>
            </a:r>
            <a:r>
              <a:rPr lang="en-US" sz="2400" b="0" baseline="30000" dirty="0">
                <a:solidFill>
                  <a:schemeClr val="tx1"/>
                </a:solidFill>
              </a:rPr>
              <a:t>2</a:t>
            </a:r>
            <a:r>
              <a:rPr lang="en-US" sz="2400" b="0" dirty="0">
                <a:solidFill>
                  <a:schemeClr val="tx1"/>
                </a:solidFill>
              </a:rPr>
              <a:t/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/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000" b="0" baseline="30000" dirty="0">
                <a:solidFill>
                  <a:schemeClr val="tx1"/>
                </a:solidFill>
              </a:rPr>
              <a:t>1</a:t>
            </a:r>
            <a:r>
              <a:rPr lang="en-US" sz="2000" b="0" dirty="0" smtClean="0">
                <a:solidFill>
                  <a:schemeClr val="tx1"/>
                </a:solidFill>
              </a:rPr>
              <a:t>Darden </a:t>
            </a:r>
            <a:r>
              <a:rPr lang="en-US" sz="2000" b="0" dirty="0">
                <a:solidFill>
                  <a:schemeClr val="tx1"/>
                </a:solidFill>
              </a:rPr>
              <a:t>School of Business</a:t>
            </a:r>
            <a:br>
              <a:rPr lang="en-US" sz="2000" b="0" dirty="0">
                <a:solidFill>
                  <a:schemeClr val="tx1"/>
                </a:solidFill>
              </a:rPr>
            </a:br>
            <a:r>
              <a:rPr lang="en-US" sz="2000" b="0" baseline="30000" dirty="0" smtClean="0">
                <a:solidFill>
                  <a:schemeClr val="tx1"/>
                </a:solidFill>
              </a:rPr>
              <a:t>2</a:t>
            </a:r>
            <a:r>
              <a:rPr lang="en-US" sz="2000" b="0" dirty="0" smtClean="0">
                <a:solidFill>
                  <a:schemeClr val="tx1"/>
                </a:solidFill>
              </a:rPr>
              <a:t>Villanova U.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330" y="158529"/>
            <a:ext cx="7886700" cy="1325563"/>
          </a:xfrm>
        </p:spPr>
        <p:txBody>
          <a:bodyPr/>
          <a:lstStyle/>
          <a:p>
            <a:r>
              <a:rPr lang="en-US" b="1" dirty="0"/>
              <a:t>Key Takeaways from our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330" y="1315329"/>
            <a:ext cx="7886700" cy="45669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ETF shares are </a:t>
            </a:r>
            <a:r>
              <a:rPr lang="en-US" b="1" u="sng" dirty="0"/>
              <a:t>not</a:t>
            </a:r>
            <a:r>
              <a:rPr lang="en-US" dirty="0"/>
              <a:t> created immediately: “option to delay” is valuable due to order </a:t>
            </a:r>
            <a:r>
              <a:rPr lang="en-US" dirty="0" smtClean="0"/>
              <a:t>imbalances</a:t>
            </a:r>
            <a:endParaRPr lang="en-US" dirty="0"/>
          </a:p>
          <a:p>
            <a:r>
              <a:rPr lang="en-US" b="1" dirty="0"/>
              <a:t>Option to delay</a:t>
            </a:r>
            <a:r>
              <a:rPr lang="en-US" dirty="0"/>
              <a:t> ≈ Operational </a:t>
            </a:r>
            <a:r>
              <a:rPr lang="en-US" dirty="0" smtClean="0"/>
              <a:t>Shorting</a:t>
            </a:r>
            <a:endParaRPr lang="en-US" dirty="0"/>
          </a:p>
          <a:p>
            <a:r>
              <a:rPr lang="en-US" dirty="0"/>
              <a:t>ETF </a:t>
            </a:r>
            <a:r>
              <a:rPr lang="en-US" dirty="0" smtClean="0"/>
              <a:t>FTDs </a:t>
            </a:r>
            <a:r>
              <a:rPr lang="en-US" dirty="0"/>
              <a:t>are due </a:t>
            </a:r>
            <a:r>
              <a:rPr lang="en-US" b="1" dirty="0"/>
              <a:t>primarily</a:t>
            </a:r>
            <a:r>
              <a:rPr lang="en-US" dirty="0"/>
              <a:t> to operational </a:t>
            </a:r>
            <a:r>
              <a:rPr lang="en-US" dirty="0" smtClean="0"/>
              <a:t>shorting</a:t>
            </a:r>
            <a:endParaRPr lang="en-US" dirty="0"/>
          </a:p>
          <a:p>
            <a:r>
              <a:rPr lang="en-US" dirty="0"/>
              <a:t>ETF short interest </a:t>
            </a:r>
            <a:r>
              <a:rPr lang="en-US" u="sng" dirty="0"/>
              <a:t>contains</a:t>
            </a:r>
            <a:r>
              <a:rPr lang="en-US" dirty="0"/>
              <a:t> operational shorting and serves as a </a:t>
            </a:r>
            <a:r>
              <a:rPr lang="en-US" b="1" dirty="0"/>
              <a:t>liquidity provision mechanism</a:t>
            </a:r>
          </a:p>
          <a:p>
            <a:pPr lvl="1"/>
            <a:r>
              <a:rPr lang="en-US" dirty="0"/>
              <a:t>The incentives for AP / MM are arbitrage </a:t>
            </a:r>
            <a:r>
              <a:rPr lang="en-US" dirty="0" smtClean="0"/>
              <a:t>profits</a:t>
            </a:r>
            <a:endParaRPr lang="en-US" dirty="0"/>
          </a:p>
          <a:p>
            <a:r>
              <a:rPr lang="en-US" i="1" dirty="0"/>
              <a:t>But…</a:t>
            </a:r>
            <a:r>
              <a:rPr lang="en-US" dirty="0"/>
              <a:t> the aggregate operational shorting activity can adversely affect </a:t>
            </a:r>
            <a:r>
              <a:rPr lang="en-US" b="1" dirty="0"/>
              <a:t>market-wide financial </a:t>
            </a:r>
            <a:r>
              <a:rPr lang="en-US" b="1" dirty="0" smtClean="0"/>
              <a:t>stability</a:t>
            </a:r>
            <a:endParaRPr lang="en-US" dirty="0"/>
          </a:p>
          <a:p>
            <a:r>
              <a:rPr lang="en-US" b="1" dirty="0" smtClean="0"/>
              <a:t>Spillovers of FTDs</a:t>
            </a:r>
            <a:r>
              <a:rPr lang="en-US" dirty="0" smtClean="0"/>
              <a:t> between APs and </a:t>
            </a:r>
            <a:r>
              <a:rPr lang="en-US" b="1" dirty="0" smtClean="0"/>
              <a:t>Financial Leverage</a:t>
            </a:r>
            <a:r>
              <a:rPr lang="en-US" dirty="0" smtClean="0"/>
              <a:t> can lead to financial instability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276" y="489890"/>
            <a:ext cx="8507186" cy="994172"/>
          </a:xfrm>
        </p:spPr>
        <p:txBody>
          <a:bodyPr/>
          <a:lstStyle/>
          <a:p>
            <a:r>
              <a:rPr lang="en-US" dirty="0" smtClean="0"/>
              <a:t>How does AP market work? Twinkie arb….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69" y="2001435"/>
            <a:ext cx="1650206" cy="1233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13472"/>
          <a:stretch/>
        </p:blipFill>
        <p:spPr>
          <a:xfrm>
            <a:off x="1288376" y="1940886"/>
            <a:ext cx="1864248" cy="13541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4731" y="3295055"/>
            <a:ext cx="104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$3/box of 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0657" y="3291327"/>
            <a:ext cx="1850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my school, I could sell them for $0.50/</a:t>
            </a:r>
            <a:r>
              <a:rPr lang="en-US" dirty="0" err="1" smtClean="0"/>
              <a:t>twinkie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87014" y="3881686"/>
            <a:ext cx="3238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arbitrage strategy and profits?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87014" y="4472295"/>
            <a:ext cx="3288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Buy box, open and sell individual </a:t>
            </a:r>
            <a:r>
              <a:rPr lang="en-US" dirty="0" err="1" smtClean="0"/>
              <a:t>twinkies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08331" y="5076178"/>
            <a:ext cx="328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Profit = -$3 + 10*$0.50 = $2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08331" y="5413263"/>
            <a:ext cx="328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Profit = -$3 + 9*$0.50 = $1.50</a:t>
            </a:r>
            <a:endParaRPr lang="en-US" dirty="0"/>
          </a:p>
        </p:txBody>
      </p:sp>
      <p:sp>
        <p:nvSpPr>
          <p:cNvPr id="14" name="Multiply 13"/>
          <p:cNvSpPr/>
          <p:nvPr/>
        </p:nvSpPr>
        <p:spPr>
          <a:xfrm>
            <a:off x="1308794" y="5114648"/>
            <a:ext cx="3357563" cy="34876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88290"/>
            <a:ext cx="8432800" cy="812800"/>
          </a:xfrm>
        </p:spPr>
        <p:txBody>
          <a:bodyPr/>
          <a:lstStyle/>
          <a:p>
            <a:r>
              <a:rPr lang="en-US" dirty="0" smtClean="0"/>
              <a:t>Authorized Participants and ETF arbitrage….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2470" y="3424608"/>
            <a:ext cx="309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Market Price = $215.57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89555" y="3418902"/>
            <a:ext cx="257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Basket NAV =$217.46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2470" y="3761787"/>
            <a:ext cx="4173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arbitrage strategy and profits?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92470" y="4127142"/>
            <a:ext cx="350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Buy ETF and sell basket of stocks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02431" y="4563705"/>
            <a:ext cx="382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Profit = -$215.57 + $217.46 = $1.89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02430" y="5000268"/>
            <a:ext cx="762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Profit = (-$</a:t>
            </a:r>
            <a:r>
              <a:rPr lang="en-US" dirty="0"/>
              <a:t>215.57 + $217.46 </a:t>
            </a:r>
            <a:r>
              <a:rPr lang="en-US" dirty="0" smtClean="0"/>
              <a:t>– Trading Cost)*Creation Unit Size – Creation Fee </a:t>
            </a:r>
            <a:endParaRPr lang="en-US" dirty="0"/>
          </a:p>
        </p:txBody>
      </p:sp>
      <p:sp>
        <p:nvSpPr>
          <p:cNvPr id="14" name="Multiply 13"/>
          <p:cNvSpPr/>
          <p:nvPr/>
        </p:nvSpPr>
        <p:spPr>
          <a:xfrm>
            <a:off x="1465190" y="4570014"/>
            <a:ext cx="3357563" cy="34876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67" y="1319239"/>
            <a:ext cx="3382040" cy="19023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79" y="1101090"/>
            <a:ext cx="3006077" cy="225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7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96" y="141606"/>
            <a:ext cx="8748498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What can an Authorized Participant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296" y="1218914"/>
            <a:ext cx="8639082" cy="4726545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When faced with </a:t>
            </a:r>
            <a:r>
              <a:rPr lang="en-US" sz="2600" b="1" dirty="0"/>
              <a:t>“excess buying”</a:t>
            </a:r>
            <a:r>
              <a:rPr lang="en-US" sz="2600" dirty="0"/>
              <a:t> pressure for ETF shares, the AP has </a:t>
            </a:r>
            <a:r>
              <a:rPr lang="en-US" sz="2600" u="sng" dirty="0"/>
              <a:t>two</a:t>
            </a:r>
            <a:r>
              <a:rPr lang="en-US" sz="2600" dirty="0"/>
              <a:t> choices: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b="1" dirty="0">
                <a:solidFill>
                  <a:srgbClr val="FF0000"/>
                </a:solidFill>
              </a:rPr>
              <a:t>Sell shares from its inventory or locate the shares </a:t>
            </a:r>
            <a:r>
              <a:rPr lang="en-US" sz="2600" dirty="0">
                <a:solidFill>
                  <a:srgbClr val="FF0000"/>
                </a:solidFill>
              </a:rPr>
              <a:t>in the secondary market (and deliver at T+3).</a:t>
            </a:r>
          </a:p>
          <a:p>
            <a:pPr marL="0" indent="0">
              <a:buNone/>
            </a:pPr>
            <a:r>
              <a:rPr lang="en-US" sz="3000" i="1" dirty="0">
                <a:solidFill>
                  <a:srgbClr val="FF0000"/>
                </a:solidFill>
              </a:rPr>
              <a:t>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b="1" dirty="0">
                <a:solidFill>
                  <a:srgbClr val="FF0000"/>
                </a:solidFill>
              </a:rPr>
              <a:t>Sell shares </a:t>
            </a:r>
            <a:r>
              <a:rPr lang="en-US" sz="2600" b="1" u="sng" dirty="0">
                <a:solidFill>
                  <a:srgbClr val="FF0000"/>
                </a:solidFill>
              </a:rPr>
              <a:t>“naked”</a:t>
            </a:r>
            <a:r>
              <a:rPr lang="en-US" sz="2600" b="1" dirty="0">
                <a:solidFill>
                  <a:srgbClr val="FF0000"/>
                </a:solidFill>
              </a:rPr>
              <a:t> and then </a:t>
            </a:r>
            <a:r>
              <a:rPr lang="en-US" sz="2600" b="1" u="sng" dirty="0">
                <a:solidFill>
                  <a:srgbClr val="FF0000"/>
                </a:solidFill>
              </a:rPr>
              <a:t>locate or create</a:t>
            </a:r>
            <a:r>
              <a:rPr lang="en-US" sz="2600" b="1" dirty="0">
                <a:solidFill>
                  <a:srgbClr val="FF0000"/>
                </a:solidFill>
              </a:rPr>
              <a:t> the shares </a:t>
            </a:r>
            <a:r>
              <a:rPr lang="en-US" sz="2600" dirty="0">
                <a:solidFill>
                  <a:srgbClr val="FF0000"/>
                </a:solidFill>
              </a:rPr>
              <a:t>at a later time (up to </a:t>
            </a:r>
            <a:r>
              <a:rPr lang="en-US" sz="2600" u="sng" dirty="0">
                <a:solidFill>
                  <a:srgbClr val="FF0000"/>
                </a:solidFill>
              </a:rPr>
              <a:t>T+6</a:t>
            </a:r>
            <a:r>
              <a:rPr lang="en-US" sz="2600" dirty="0">
                <a:solidFill>
                  <a:srgbClr val="FF0000"/>
                </a:solidFill>
              </a:rPr>
              <a:t> for “bona fide” market making).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600" dirty="0"/>
          </a:p>
          <a:p>
            <a:r>
              <a:rPr lang="en-US" sz="2600" dirty="0"/>
              <a:t>The </a:t>
            </a:r>
            <a:r>
              <a:rPr lang="en-US" sz="2600" u="sng" dirty="0"/>
              <a:t>first</a:t>
            </a:r>
            <a:r>
              <a:rPr lang="en-US" sz="2600" dirty="0"/>
              <a:t> choice locks in a market-making profit but requires higher upfront capital outlays (safer but </a:t>
            </a:r>
            <a:r>
              <a:rPr lang="en-US" sz="2600" i="1" u="sng" dirty="0"/>
              <a:t>lower</a:t>
            </a:r>
            <a:r>
              <a:rPr lang="en-US" sz="2600" dirty="0"/>
              <a:t> return).</a:t>
            </a:r>
          </a:p>
          <a:p>
            <a:endParaRPr lang="en-US" sz="2600" dirty="0"/>
          </a:p>
          <a:p>
            <a:r>
              <a:rPr lang="en-US" sz="2600" dirty="0"/>
              <a:t>The </a:t>
            </a:r>
            <a:r>
              <a:rPr lang="en-US" sz="2600" u="sng" dirty="0"/>
              <a:t>second</a:t>
            </a:r>
            <a:r>
              <a:rPr lang="en-US" sz="2600" dirty="0"/>
              <a:t> choice can also lock in a profit (if a futures/options hedge is used) but with </a:t>
            </a:r>
            <a:r>
              <a:rPr lang="en-US" sz="2600" u="sng" dirty="0"/>
              <a:t>less</a:t>
            </a:r>
            <a:r>
              <a:rPr lang="en-US" sz="2600" dirty="0"/>
              <a:t> capital outlay (safe and </a:t>
            </a:r>
            <a:r>
              <a:rPr lang="en-US" sz="2600" i="1" u="sng" dirty="0"/>
              <a:t>higher</a:t>
            </a:r>
            <a:r>
              <a:rPr lang="en-US" sz="2600" dirty="0"/>
              <a:t> return).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1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3" y="724634"/>
            <a:ext cx="8979877" cy="1325563"/>
          </a:xfrm>
        </p:spPr>
        <p:txBody>
          <a:bodyPr/>
          <a:lstStyle/>
          <a:p>
            <a:r>
              <a:rPr lang="en-US" dirty="0"/>
              <a:t>Example of Operational Shorting: </a:t>
            </a:r>
            <a:r>
              <a:rPr lang="en-US" dirty="0">
                <a:solidFill>
                  <a:srgbClr val="FF0000"/>
                </a:solidFill>
              </a:rPr>
              <a:t>ITOT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565" y="2125266"/>
            <a:ext cx="4880870" cy="353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62" y="709003"/>
            <a:ext cx="9011138" cy="1325563"/>
          </a:xfrm>
        </p:spPr>
        <p:txBody>
          <a:bodyPr/>
          <a:lstStyle/>
          <a:p>
            <a:r>
              <a:rPr lang="en-US" dirty="0"/>
              <a:t>Example of Operational Shorting: </a:t>
            </a:r>
            <a:r>
              <a:rPr lang="en-US" dirty="0">
                <a:solidFill>
                  <a:srgbClr val="FF0000"/>
                </a:solidFill>
              </a:rPr>
              <a:t>ITOT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565" y="2125266"/>
            <a:ext cx="4880870" cy="353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8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93" y="729365"/>
            <a:ext cx="8995507" cy="1325563"/>
          </a:xfrm>
        </p:spPr>
        <p:txBody>
          <a:bodyPr/>
          <a:lstStyle/>
          <a:p>
            <a:r>
              <a:rPr lang="en-US" dirty="0"/>
              <a:t>Example of Operational Shorting: </a:t>
            </a:r>
            <a:r>
              <a:rPr lang="en-US" dirty="0">
                <a:solidFill>
                  <a:srgbClr val="FF0000"/>
                </a:solidFill>
              </a:rPr>
              <a:t>ITOT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565" y="2125266"/>
            <a:ext cx="4880870" cy="353623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291016" y="3893381"/>
            <a:ext cx="625231" cy="3438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Oval 5"/>
          <p:cNvSpPr/>
          <p:nvPr/>
        </p:nvSpPr>
        <p:spPr>
          <a:xfrm>
            <a:off x="5916247" y="2665446"/>
            <a:ext cx="625231" cy="9843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8462" y="2758831"/>
            <a:ext cx="144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Persistent </a:t>
            </a:r>
            <a:r>
              <a:rPr lang="en-US" sz="1400" dirty="0" err="1">
                <a:solidFill>
                  <a:srgbClr val="FF0000"/>
                </a:solidFill>
              </a:rPr>
              <a:t>Oper</a:t>
            </a:r>
            <a:r>
              <a:rPr lang="en-US" sz="1400" dirty="0">
                <a:solidFill>
                  <a:srgbClr val="FF0000"/>
                </a:solidFill>
              </a:rPr>
              <a:t>. Shorting &gt; 0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80000" y="3282051"/>
            <a:ext cx="367323" cy="5240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62954" y="3090368"/>
            <a:ext cx="398584" cy="672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744308" y="3981323"/>
            <a:ext cx="859692" cy="63356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>
            <a:stCxn id="16" idx="1"/>
          </p:cNvCxnSpPr>
          <p:nvPr/>
        </p:nvCxnSpPr>
        <p:spPr>
          <a:xfrm flipH="1">
            <a:off x="6572738" y="4150600"/>
            <a:ext cx="570120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42858" y="3981323"/>
            <a:ext cx="1437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Increased FTDs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394" y="2162138"/>
            <a:ext cx="1823936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Why doesn’t ETF share creation respond perfectly to excess buying/selling?</a:t>
            </a:r>
          </a:p>
          <a:p>
            <a:endParaRPr lang="en-US" sz="135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Creation unit size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Creation fee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Trading costs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Trading environment or market liquidity</a:t>
            </a:r>
          </a:p>
        </p:txBody>
      </p:sp>
    </p:spTree>
    <p:extLst>
      <p:ext uri="{BB962C8B-B14F-4D97-AF65-F5344CB8AC3E}">
        <p14:creationId xmlns:p14="http://schemas.microsoft.com/office/powerpoint/2010/main" val="385722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2" grpId="0" animBg="1"/>
      <p:bldP spid="16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70" y="235796"/>
            <a:ext cx="7886700" cy="1325563"/>
          </a:xfrm>
        </p:spPr>
        <p:txBody>
          <a:bodyPr/>
          <a:lstStyle/>
          <a:p>
            <a:r>
              <a:rPr lang="en-US" dirty="0"/>
              <a:t>Measuring Operational Shorting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70" y="1446746"/>
            <a:ext cx="7886700" cy="3494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Our daily measure of operational shorting imbalance and the change in shares outstanding over a 3-day rolling window: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Uses the Ellis, </a:t>
            </a:r>
            <a:r>
              <a:rPr lang="en-US" sz="1800" dirty="0" err="1"/>
              <a:t>Michaely</a:t>
            </a:r>
            <a:r>
              <a:rPr lang="en-US" sz="1800" dirty="0"/>
              <a:t>, and O’Hara (2000) method to sign all trades on a millisecond basis and then sums all signed trades at 4:00 pm for each day. 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111068"/>
              </p:ext>
            </p:extLst>
          </p:nvPr>
        </p:nvGraphicFramePr>
        <p:xfrm>
          <a:off x="415608" y="2432685"/>
          <a:ext cx="851852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Document" r:id="rId4" imgW="9486337" imgH="1370375" progId="Word.Document.12">
                  <p:embed/>
                </p:oleObj>
              </mc:Choice>
              <mc:Fallback>
                <p:oleObj name="Document" r:id="rId4" imgW="9486337" imgH="1370375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5608" y="2432685"/>
                        <a:ext cx="8518525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130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" y="85090"/>
            <a:ext cx="7772400" cy="812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Increased</a:t>
            </a:r>
            <a:r>
              <a:rPr lang="en-US" dirty="0" smtClean="0"/>
              <a:t> Operational </a:t>
            </a:r>
            <a:r>
              <a:rPr lang="en-US" dirty="0"/>
              <a:t>Shorting and FTDs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8" y="1142051"/>
            <a:ext cx="8035612" cy="4685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400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442" y="0"/>
            <a:ext cx="8427917" cy="1325563"/>
          </a:xfrm>
        </p:spPr>
        <p:txBody>
          <a:bodyPr/>
          <a:lstStyle/>
          <a:p>
            <a:r>
              <a:rPr lang="en-US" dirty="0" smtClean="0"/>
              <a:t>Operational Shorting </a:t>
            </a:r>
            <a:r>
              <a:rPr lang="en-US" dirty="0" smtClean="0">
                <a:solidFill>
                  <a:srgbClr val="00B050"/>
                </a:solidFill>
              </a:rPr>
              <a:t>Reduces</a:t>
            </a:r>
            <a:r>
              <a:rPr lang="en-US" dirty="0" smtClean="0"/>
              <a:t> ETF Mispricing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94" y="948517"/>
            <a:ext cx="8525815" cy="49271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177037" y="1593783"/>
            <a:ext cx="8555091" cy="9172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0423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125730"/>
            <a:ext cx="7772400" cy="812800"/>
          </a:xfrm>
        </p:spPr>
        <p:txBody>
          <a:bodyPr/>
          <a:lstStyle/>
          <a:p>
            <a:r>
              <a:rPr lang="en-US" dirty="0"/>
              <a:t>Regulatory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1036320"/>
            <a:ext cx="7886700" cy="423013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Securities and Exchange Commission (2015):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Short selling is extreme in many ETFs</a:t>
            </a:r>
            <a:r>
              <a:rPr lang="en-US" dirty="0"/>
              <a:t>.  The lending markets are not being properly utilized to accommodate the selling, causing </a:t>
            </a:r>
            <a:r>
              <a:rPr lang="en-US" dirty="0">
                <a:solidFill>
                  <a:srgbClr val="FF0000"/>
                </a:solidFill>
              </a:rPr>
              <a:t>systemic risk from undisclosed leverage in the financial system </a:t>
            </a:r>
            <a:r>
              <a:rPr lang="en-US" dirty="0"/>
              <a:t>(more shares sold than exist) for the benefit of very few while creating risks for all stakeholders, including taxpayers</a:t>
            </a:r>
            <a:r>
              <a:rPr lang="en-US" dirty="0" smtClean="0"/>
              <a:t>.”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 smtClean="0"/>
              <a:t>Example: </a:t>
            </a:r>
            <a:r>
              <a:rPr lang="en-US" b="1" dirty="0"/>
              <a:t>FINRA case</a:t>
            </a:r>
            <a:r>
              <a:rPr lang="en-US" dirty="0"/>
              <a:t> (April 2015) against Scout Trading and </a:t>
            </a:r>
            <a:r>
              <a:rPr lang="en-US" dirty="0" err="1"/>
              <a:t>Wedbush</a:t>
            </a:r>
            <a:r>
              <a:rPr lang="en-US" dirty="0"/>
              <a:t> Securities re: manipulative trading strategies with 14 leveraged and inverse-leveraged ETFs (based on prolonged short-selling &amp; FTDs).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4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28728"/>
            <a:ext cx="9144000" cy="1325563"/>
          </a:xfrm>
        </p:spPr>
        <p:txBody>
          <a:bodyPr/>
          <a:lstStyle/>
          <a:p>
            <a:r>
              <a:rPr lang="en-US" sz="2800" dirty="0"/>
              <a:t>Operational Shorting </a:t>
            </a:r>
            <a:r>
              <a:rPr lang="en-US" sz="2800" dirty="0" smtClean="0">
                <a:solidFill>
                  <a:srgbClr val="00B050"/>
                </a:solidFill>
              </a:rPr>
              <a:t>Reduces</a:t>
            </a:r>
            <a:r>
              <a:rPr lang="en-US" sz="2800" dirty="0" smtClean="0"/>
              <a:t> </a:t>
            </a:r>
            <a:r>
              <a:rPr lang="en-US" sz="2800" dirty="0" smtClean="0"/>
              <a:t>Underlying </a:t>
            </a:r>
            <a:r>
              <a:rPr lang="en-US" sz="2800" dirty="0"/>
              <a:t>Stocks’ Spreads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67142"/>
            <a:ext cx="8467859" cy="46268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362262" y="1740828"/>
            <a:ext cx="8562795" cy="11461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42920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66" y="1359169"/>
            <a:ext cx="8209015" cy="43896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4997"/>
            <a:ext cx="9144000" cy="994172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Operational Shorting </a:t>
            </a:r>
            <a:r>
              <a:rPr lang="en-US" sz="3000" dirty="0" smtClean="0">
                <a:solidFill>
                  <a:srgbClr val="FF0000"/>
                </a:solidFill>
              </a:rPr>
              <a:t>Increases</a:t>
            </a:r>
            <a:r>
              <a:rPr lang="en-US" sz="3000" dirty="0" smtClean="0"/>
              <a:t> </a:t>
            </a:r>
            <a:r>
              <a:rPr lang="en-US" sz="3000" dirty="0"/>
              <a:t>Counterparty/Systemic Risk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24233" y="3038880"/>
            <a:ext cx="1869737" cy="5336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ounded Rectangle 5"/>
          <p:cNvSpPr/>
          <p:nvPr/>
        </p:nvSpPr>
        <p:spPr>
          <a:xfrm>
            <a:off x="6431853" y="2577579"/>
            <a:ext cx="2002649" cy="478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ounded Rectangle 8"/>
          <p:cNvSpPr/>
          <p:nvPr/>
        </p:nvSpPr>
        <p:spPr>
          <a:xfrm>
            <a:off x="7620865" y="3572510"/>
            <a:ext cx="813638" cy="5009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ounded Rectangle 9"/>
          <p:cNvSpPr/>
          <p:nvPr/>
        </p:nvSpPr>
        <p:spPr>
          <a:xfrm>
            <a:off x="6431853" y="5219665"/>
            <a:ext cx="2002650" cy="3734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ounded Rectangle 10"/>
          <p:cNvSpPr/>
          <p:nvPr/>
        </p:nvSpPr>
        <p:spPr>
          <a:xfrm>
            <a:off x="3984867" y="5219666"/>
            <a:ext cx="2125014" cy="5476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37803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80" y="328930"/>
            <a:ext cx="7772400" cy="8128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9" y="1050609"/>
            <a:ext cx="8833619" cy="4706247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SEC rules have reduced overall FTDs but are </a:t>
            </a:r>
            <a:r>
              <a:rPr lang="en-US" b="1" dirty="0">
                <a:solidFill>
                  <a:srgbClr val="FF0000"/>
                </a:solidFill>
              </a:rPr>
              <a:t>growing for ETFs</a:t>
            </a:r>
            <a:r>
              <a:rPr lang="en-US" dirty="0"/>
              <a:t> since 2009 (counter to trends in Stock FTDs</a:t>
            </a:r>
            <a:r>
              <a:rPr lang="en-US" dirty="0" smtClean="0"/>
              <a:t>).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We propose a new possible source of ETF FTDs, </a:t>
            </a:r>
            <a:r>
              <a:rPr lang="en-US" b="1" dirty="0">
                <a:solidFill>
                  <a:srgbClr val="FF0000"/>
                </a:solidFill>
              </a:rPr>
              <a:t>Operational </a:t>
            </a:r>
            <a:r>
              <a:rPr lang="en-US" b="1" dirty="0" smtClean="0">
                <a:solidFill>
                  <a:srgbClr val="FF0000"/>
                </a:solidFill>
              </a:rPr>
              <a:t>Shorting.</a:t>
            </a:r>
            <a:endParaRPr lang="en-US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/>
              <a:t>Operational </a:t>
            </a:r>
            <a:r>
              <a:rPr lang="en-US" dirty="0" smtClean="0"/>
              <a:t>Shorting can </a:t>
            </a:r>
            <a:r>
              <a:rPr lang="en-US" b="1" dirty="0" smtClean="0">
                <a:solidFill>
                  <a:srgbClr val="00B050"/>
                </a:solidFill>
              </a:rPr>
              <a:t>reduce ETF mispricing (+).</a:t>
            </a:r>
            <a:endParaRPr lang="en-US" b="1" dirty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/>
              <a:t>Operational </a:t>
            </a:r>
            <a:r>
              <a:rPr lang="en-US" dirty="0" smtClean="0"/>
              <a:t>Shorting </a:t>
            </a:r>
            <a:r>
              <a:rPr lang="en-US" dirty="0"/>
              <a:t>can </a:t>
            </a:r>
            <a:r>
              <a:rPr lang="en-US" b="1" dirty="0" smtClean="0">
                <a:solidFill>
                  <a:srgbClr val="00B050"/>
                </a:solidFill>
              </a:rPr>
              <a:t>improve the underlying basket’s liquidity (+).</a:t>
            </a:r>
            <a:endParaRPr lang="en-US" b="1" dirty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/>
              <a:t>But… it can also </a:t>
            </a:r>
            <a:r>
              <a:rPr lang="en-US" b="1" dirty="0" smtClean="0">
                <a:solidFill>
                  <a:srgbClr val="FF0000"/>
                </a:solidFill>
              </a:rPr>
              <a:t>increase market-wide financial stress (-).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We show this market-wide</a:t>
            </a:r>
            <a:r>
              <a:rPr lang="en-US" dirty="0" smtClean="0"/>
              <a:t> </a:t>
            </a:r>
            <a:r>
              <a:rPr lang="en-US" dirty="0" smtClean="0"/>
              <a:t>stress is related to </a:t>
            </a:r>
            <a:r>
              <a:rPr lang="en-US" dirty="0" smtClean="0">
                <a:solidFill>
                  <a:srgbClr val="FF0000"/>
                </a:solidFill>
              </a:rPr>
              <a:t>market maker </a:t>
            </a:r>
            <a:r>
              <a:rPr lang="en-US" b="1" dirty="0">
                <a:solidFill>
                  <a:srgbClr val="FF0000"/>
                </a:solidFill>
              </a:rPr>
              <a:t>“spillovers”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and these firm’s </a:t>
            </a:r>
            <a:r>
              <a:rPr lang="en-US" b="1" dirty="0" smtClean="0">
                <a:solidFill>
                  <a:srgbClr val="FF0000"/>
                </a:solidFill>
              </a:rPr>
              <a:t>financial leverage.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en-US" b="1" i="1" dirty="0" smtClean="0">
                <a:solidFill>
                  <a:srgbClr val="FF0000"/>
                </a:solidFill>
              </a:rPr>
              <a:t>o Free Lunch… ETF market-making has both benefits and costs to society.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9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125730"/>
            <a:ext cx="7772400" cy="812800"/>
          </a:xfrm>
        </p:spPr>
        <p:txBody>
          <a:bodyPr/>
          <a:lstStyle/>
          <a:p>
            <a:r>
              <a:rPr lang="en-US" dirty="0"/>
              <a:t>Regulatory </a:t>
            </a:r>
            <a:r>
              <a:rPr lang="en-US" dirty="0" smtClean="0"/>
              <a:t>Concerns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938530"/>
            <a:ext cx="7886700" cy="432792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 smtClean="0"/>
              <a:t>Financial </a:t>
            </a:r>
            <a:r>
              <a:rPr lang="en-US" dirty="0"/>
              <a:t>Stability Board (2011):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“…the </a:t>
            </a:r>
            <a:r>
              <a:rPr lang="en-US" dirty="0">
                <a:solidFill>
                  <a:srgbClr val="FF0000"/>
                </a:solidFill>
              </a:rPr>
              <a:t>expectation of on-demand liquidity</a:t>
            </a:r>
            <a:r>
              <a:rPr lang="en-US" dirty="0"/>
              <a:t> may create the conditions for </a:t>
            </a:r>
            <a:r>
              <a:rPr lang="en-US" dirty="0">
                <a:solidFill>
                  <a:srgbClr val="FF0000"/>
                </a:solidFill>
              </a:rPr>
              <a:t>acute redemption pressures </a:t>
            </a:r>
            <a:r>
              <a:rPr lang="en-US" dirty="0"/>
              <a:t>on certain types of ETFs in </a:t>
            </a:r>
            <a:r>
              <a:rPr lang="en-US" dirty="0">
                <a:solidFill>
                  <a:srgbClr val="FF0000"/>
                </a:solidFill>
              </a:rPr>
              <a:t>situations of market stress</a:t>
            </a:r>
            <a:r>
              <a:rPr lang="en-US" dirty="0" smtClean="0"/>
              <a:t>.”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 smtClean="0"/>
              <a:t>Example: Forbes headline –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 smtClean="0"/>
              <a:t>“What the E-T-F happened on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 smtClean="0"/>
              <a:t>August 24</a:t>
            </a:r>
            <a:r>
              <a:rPr lang="en-US" baseline="30000" dirty="0" smtClean="0"/>
              <a:t>th</a:t>
            </a:r>
            <a:r>
              <a:rPr lang="en-US" dirty="0" smtClean="0"/>
              <a:t>?”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 smtClean="0"/>
              <a:t>Red = SPY (VW S&amp;P 500)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 smtClean="0"/>
              <a:t>Blue = RSP (EW S&amp;P 500)</a:t>
            </a:r>
            <a:endParaRPr lang="en-US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2050" name="Picture 2" descr="RSP v S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160" y="2624853"/>
            <a:ext cx="3500120" cy="330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21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Short Interest in ETFs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35" y="1280286"/>
            <a:ext cx="7652465" cy="456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0694"/>
            <a:ext cx="7886700" cy="611620"/>
          </a:xfrm>
        </p:spPr>
        <p:txBody>
          <a:bodyPr>
            <a:normAutofit/>
          </a:bodyPr>
          <a:lstStyle/>
          <a:p>
            <a:r>
              <a:rPr lang="en-US" dirty="0"/>
              <a:t>Failure to Deliver (FTD)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35492"/>
            <a:ext cx="7886700" cy="265943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Stocks bought and sold must be settled </a:t>
            </a:r>
            <a:r>
              <a:rPr lang="en-US" b="1" dirty="0"/>
              <a:t>within 3 days</a:t>
            </a:r>
            <a:r>
              <a:rPr lang="en-US" dirty="0"/>
              <a:t> (or </a:t>
            </a:r>
            <a:r>
              <a:rPr lang="en-US" b="1" dirty="0">
                <a:solidFill>
                  <a:srgbClr val="FF0000"/>
                </a:solidFill>
              </a:rPr>
              <a:t>T+6 for “bona fide” market makers</a:t>
            </a:r>
            <a:r>
              <a:rPr lang="en-US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FTD = Open Interest of Undelivered Positions, observed at T+3, after actual trades at T</a:t>
            </a:r>
          </a:p>
          <a:p>
            <a:pPr>
              <a:lnSpc>
                <a:spcPct val="120000"/>
              </a:lnSpc>
            </a:pPr>
            <a:r>
              <a:rPr lang="en-US" dirty="0"/>
              <a:t>Deliberate fail to deliver: profit from short exposure (</a:t>
            </a:r>
            <a:r>
              <a:rPr lang="en-US" b="1" dirty="0"/>
              <a:t>“strategic fails”</a:t>
            </a:r>
            <a:r>
              <a:rPr lang="en-US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Naked short selling has “cost investors $100 billion and driven 1,000 companies into the ground” per SEC comment letter</a:t>
            </a:r>
          </a:p>
          <a:p>
            <a:pPr>
              <a:lnSpc>
                <a:spcPct val="120000"/>
              </a:lnSpc>
            </a:pPr>
            <a:r>
              <a:rPr lang="en-US" dirty="0"/>
              <a:t>In Sept 2008, </a:t>
            </a:r>
            <a:r>
              <a:rPr lang="en-US" b="1" dirty="0">
                <a:solidFill>
                  <a:srgbClr val="FF0000"/>
                </a:solidFill>
              </a:rPr>
              <a:t>SEC Rule 204T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Mandated</a:t>
            </a:r>
            <a:r>
              <a:rPr lang="en-US" dirty="0"/>
              <a:t> stock borrowing arrangements </a:t>
            </a:r>
            <a:r>
              <a:rPr lang="en-US" b="1" u="sng" dirty="0"/>
              <a:t>prior to</a:t>
            </a:r>
            <a:r>
              <a:rPr lang="en-US" dirty="0"/>
              <a:t> short selling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Close-out requirement on next business day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FTDs arising from long sales or market maker FTDs were given three additional days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77688497"/>
              </p:ext>
            </p:extLst>
          </p:nvPr>
        </p:nvGraphicFramePr>
        <p:xfrm>
          <a:off x="1331388" y="1679451"/>
          <a:ext cx="6107084" cy="1125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1067832"/>
            <a:ext cx="7886700" cy="45721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1082314"/>
            <a:ext cx="7886700" cy="747394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100" dirty="0"/>
              <a:t>FTD - a condition where two investors agree to the purchase/sale of a security at a given price but the seller </a:t>
            </a:r>
            <a:r>
              <a:rPr lang="en-US" sz="2100" b="1" dirty="0">
                <a:solidFill>
                  <a:srgbClr val="FF0000"/>
                </a:solidFill>
              </a:rPr>
              <a:t>fails to deliver</a:t>
            </a:r>
            <a:r>
              <a:rPr lang="en-US" sz="2100" dirty="0"/>
              <a:t> the security in a timely manner.</a:t>
            </a:r>
          </a:p>
        </p:txBody>
      </p:sp>
    </p:spTree>
    <p:extLst>
      <p:ext uri="{BB962C8B-B14F-4D97-AF65-F5344CB8AC3E}">
        <p14:creationId xmlns:p14="http://schemas.microsoft.com/office/powerpoint/2010/main" val="179013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040" y="0"/>
            <a:ext cx="7772400" cy="812800"/>
          </a:xfrm>
        </p:spPr>
        <p:txBody>
          <a:bodyPr/>
          <a:lstStyle/>
          <a:p>
            <a:r>
              <a:rPr lang="en-US" dirty="0"/>
              <a:t>FTD trends for Stocks and ETFs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86" y="1054547"/>
            <a:ext cx="7353837" cy="47731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634104" y="2126194"/>
            <a:ext cx="11369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Sec Rule 204T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189784" y="2634025"/>
            <a:ext cx="695906" cy="15372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61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4326" y="523193"/>
            <a:ext cx="8685033" cy="3263504"/>
          </a:xfrm>
        </p:spPr>
        <p:txBody>
          <a:bodyPr>
            <a:normAutofit/>
          </a:bodyPr>
          <a:lstStyle/>
          <a:p>
            <a:r>
              <a:rPr lang="en-US" sz="2400" dirty="0"/>
              <a:t>ETFs’ FTDs are growing since 2009 and exceed 0.5% SEC threshold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43" y="1464598"/>
            <a:ext cx="7689584" cy="204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8" y="3690115"/>
            <a:ext cx="7597833" cy="19692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689562" y="2403417"/>
            <a:ext cx="648393" cy="117209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2059477" y="5508222"/>
            <a:ext cx="1126376" cy="19950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2059477" y="4449387"/>
            <a:ext cx="1126376" cy="17976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1602154" y="3360615"/>
            <a:ext cx="812800" cy="214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414954" y="3501585"/>
            <a:ext cx="883138" cy="12358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98092" y="3538063"/>
            <a:ext cx="207889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ETF FTDs are now 78% of all FTDs</a:t>
            </a:r>
          </a:p>
        </p:txBody>
      </p:sp>
    </p:spTree>
    <p:extLst>
      <p:ext uri="{BB962C8B-B14F-4D97-AF65-F5344CB8AC3E}">
        <p14:creationId xmlns:p14="http://schemas.microsoft.com/office/powerpoint/2010/main" val="147332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6047" y="1161447"/>
            <a:ext cx="7842251" cy="326350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76046" y="1867709"/>
            <a:ext cx="7912898" cy="4052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76046" y="2500175"/>
            <a:ext cx="7912898" cy="293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32157" y="3557270"/>
            <a:ext cx="7912898" cy="5611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1699" y="418832"/>
            <a:ext cx="826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Excerpt from August 2015 Comment Letter to the SEC regarding FTDs and ETFs</a:t>
            </a:r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 bwMode="auto">
          <a:xfrm>
            <a:off x="8401165" y="3557269"/>
            <a:ext cx="578116" cy="561109"/>
          </a:xfrm>
          <a:prstGeom prst="actionButtonHelp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8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 and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442434"/>
            <a:ext cx="8740682" cy="472654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What is driving ETF FTDs?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0000"/>
                </a:solidFill>
              </a:rPr>
              <a:t> Prior </a:t>
            </a:r>
            <a:r>
              <a:rPr lang="en-US" sz="2600" dirty="0" smtClean="0">
                <a:solidFill>
                  <a:srgbClr val="FF0000"/>
                </a:solidFill>
              </a:rPr>
              <a:t>research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shows Stock FTDs driven by naked short selling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0000"/>
                </a:solidFill>
              </a:rPr>
              <a:t> We identify </a:t>
            </a:r>
            <a:r>
              <a:rPr lang="en-US" sz="2600" b="1" dirty="0">
                <a:solidFill>
                  <a:srgbClr val="FF0000"/>
                </a:solidFill>
              </a:rPr>
              <a:t>an alternative reason for ETF FTDs</a:t>
            </a:r>
            <a:r>
              <a:rPr lang="en-US" sz="2600" dirty="0">
                <a:solidFill>
                  <a:srgbClr val="FF0000"/>
                </a:solidFill>
              </a:rPr>
              <a:t>: operational shorting</a:t>
            </a:r>
            <a:endParaRPr lang="en-US" sz="2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We propose a </a:t>
            </a:r>
            <a:r>
              <a:rPr lang="en-US" sz="2600" dirty="0" smtClean="0"/>
              <a:t>novel measure </a:t>
            </a:r>
            <a:r>
              <a:rPr lang="en-US" sz="2600" dirty="0"/>
              <a:t>of “</a:t>
            </a:r>
            <a:r>
              <a:rPr lang="en-US" sz="2600" b="1" dirty="0">
                <a:solidFill>
                  <a:srgbClr val="FF0000"/>
                </a:solidFill>
              </a:rPr>
              <a:t>operational shorting</a:t>
            </a:r>
            <a:r>
              <a:rPr lang="en-US" sz="2600" b="1" dirty="0" smtClean="0">
                <a:solidFill>
                  <a:srgbClr val="FF0000"/>
                </a:solidFill>
              </a:rPr>
              <a:t>”</a:t>
            </a:r>
            <a:endParaRPr lang="en-US" sz="2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Operational Shorting is related to </a:t>
            </a:r>
            <a:r>
              <a:rPr lang="en-US" sz="2600" b="1" dirty="0"/>
              <a:t>increased ETF Short Interest and FTDs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What is the impact on the </a:t>
            </a:r>
            <a:r>
              <a:rPr lang="en-US" sz="2600" b="1" dirty="0"/>
              <a:t>liquidity</a:t>
            </a:r>
            <a:r>
              <a:rPr lang="en-US" sz="2600" dirty="0"/>
              <a:t> of an ETF’s underlying basket?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Operational </a:t>
            </a:r>
            <a:r>
              <a:rPr lang="en-US" sz="2600" dirty="0">
                <a:solidFill>
                  <a:srgbClr val="FF0000"/>
                </a:solidFill>
              </a:rPr>
              <a:t>Shorting acts as a </a:t>
            </a:r>
            <a:r>
              <a:rPr lang="en-US" sz="2600" b="1" dirty="0">
                <a:solidFill>
                  <a:srgbClr val="FF0000"/>
                </a:solidFill>
              </a:rPr>
              <a:t>“buffer” </a:t>
            </a:r>
            <a:r>
              <a:rPr lang="en-US" sz="2600" dirty="0">
                <a:solidFill>
                  <a:srgbClr val="FF0000"/>
                </a:solidFill>
              </a:rPr>
              <a:t>and </a:t>
            </a:r>
            <a:r>
              <a:rPr lang="en-US" sz="2600" b="1" dirty="0" smtClean="0">
                <a:solidFill>
                  <a:srgbClr val="FF0000"/>
                </a:solidFill>
              </a:rPr>
              <a:t>improves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the basket’s liquidity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/>
              <a:t>“Spillovers”</a:t>
            </a:r>
            <a:r>
              <a:rPr lang="en-US" sz="2600" dirty="0"/>
              <a:t> can occur between AP-level and market-wide operational shorting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We also examine the relationship of ETF FTDs and </a:t>
            </a:r>
            <a:r>
              <a:rPr lang="en-US" sz="2600" b="1" dirty="0"/>
              <a:t>financial markets</a:t>
            </a:r>
            <a:r>
              <a:rPr lang="en-US" sz="2600" dirty="0"/>
              <a:t>:</a:t>
            </a:r>
          </a:p>
          <a:p>
            <a:pPr marL="600075" lvl="2" indent="-2571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0000"/>
                </a:solidFill>
              </a:rPr>
              <a:t>It </a:t>
            </a:r>
            <a:r>
              <a:rPr lang="en-US" sz="2600" u="sng" dirty="0">
                <a:solidFill>
                  <a:srgbClr val="FF0000"/>
                </a:solidFill>
              </a:rPr>
              <a:t>doesn’t</a:t>
            </a:r>
            <a:r>
              <a:rPr lang="en-US" sz="2600" dirty="0">
                <a:solidFill>
                  <a:srgbClr val="FF0000"/>
                </a:solidFill>
              </a:rPr>
              <a:t> predict future risk-adjusted returns (consistent with liquidity provision </a:t>
            </a:r>
            <a:r>
              <a:rPr lang="en-US" sz="2600" dirty="0" smtClean="0">
                <a:solidFill>
                  <a:srgbClr val="FF0000"/>
                </a:solidFill>
              </a:rPr>
              <a:t>rather than bearish bets</a:t>
            </a:r>
            <a:r>
              <a:rPr lang="en-US" sz="2600" dirty="0" smtClean="0">
                <a:solidFill>
                  <a:srgbClr val="FF0000"/>
                </a:solidFill>
              </a:rPr>
              <a:t>)</a:t>
            </a:r>
            <a:endParaRPr lang="en-US" sz="2600" dirty="0">
              <a:solidFill>
                <a:srgbClr val="FF0000"/>
              </a:solidFill>
            </a:endParaRPr>
          </a:p>
          <a:p>
            <a:pPr marL="600075" lvl="2" indent="-2571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0000"/>
                </a:solidFill>
              </a:rPr>
              <a:t>It </a:t>
            </a:r>
            <a:r>
              <a:rPr lang="en-US" sz="2600" u="sng" dirty="0">
                <a:solidFill>
                  <a:srgbClr val="FF0000"/>
                </a:solidFill>
              </a:rPr>
              <a:t>does</a:t>
            </a:r>
            <a:r>
              <a:rPr lang="en-US" sz="2600" dirty="0">
                <a:solidFill>
                  <a:srgbClr val="FF0000"/>
                </a:solidFill>
              </a:rPr>
              <a:t> predict the </a:t>
            </a:r>
            <a:r>
              <a:rPr lang="en-US" sz="2600" b="1" dirty="0">
                <a:solidFill>
                  <a:srgbClr val="FF0000"/>
                </a:solidFill>
              </a:rPr>
              <a:t>St. Louis FSI</a:t>
            </a:r>
            <a:r>
              <a:rPr lang="en-US" sz="2600" dirty="0">
                <a:solidFill>
                  <a:srgbClr val="FF0000"/>
                </a:solidFill>
              </a:rPr>
              <a:t>, a measure of counterparty/systemic risk, (post-2009)</a:t>
            </a:r>
          </a:p>
          <a:p>
            <a:pPr marL="600075" lvl="2" indent="-257175">
              <a:spcBef>
                <a:spcPts val="750"/>
              </a:spcBef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7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 1 - Generic Darde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emplate 1 - Generic Darde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plate 1 - Generic Darde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 - Generic Dard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 - Generic Darde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 - Generic Darde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 - Generic Darde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 - Generic Darde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 - Generic Darde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arden PowerPoint Template" id="{0E27BC72-0A51-43F8-AD71-58ED5C754B19}" vid="{BB71FFC1-6E25-4220-A068-269B2A3304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0C0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0C0C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Darden PowerPoint Template</Template>
  <TotalTime>400</TotalTime>
  <Words>1089</Words>
  <Application>Microsoft Office PowerPoint</Application>
  <PresentationFormat>On-screen Show (4:3)</PresentationFormat>
  <Paragraphs>129</Paragraphs>
  <Slides>22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Template 1 - Generic Darden</vt:lpstr>
      <vt:lpstr>Document</vt:lpstr>
      <vt:lpstr>ETF Short Interest and Failures-to-Deliver:  Naked Short-selling or Operational Shorting? Richard Evans1, Rabih Moussawi2,  Michael Pagano2, John Sedunov2  1Darden School of Business 2Villanova U.</vt:lpstr>
      <vt:lpstr>Regulatory Concerns</vt:lpstr>
      <vt:lpstr>Regulatory Concerns (2)</vt:lpstr>
      <vt:lpstr>Growing Short Interest in ETFs</vt:lpstr>
      <vt:lpstr>Failure to Deliver (FTD)</vt:lpstr>
      <vt:lpstr>FTD trends for Stocks and ETFs</vt:lpstr>
      <vt:lpstr>PowerPoint Presentation</vt:lpstr>
      <vt:lpstr>PowerPoint Presentation</vt:lpstr>
      <vt:lpstr>Research Questions and Results</vt:lpstr>
      <vt:lpstr>Key Takeaways from our results</vt:lpstr>
      <vt:lpstr>How does AP market work? Twinkie arb….</vt:lpstr>
      <vt:lpstr>Authorized Participants and ETF arbitrage….</vt:lpstr>
      <vt:lpstr>What can an Authorized Participant do?</vt:lpstr>
      <vt:lpstr>Example of Operational Shorting: ITOT</vt:lpstr>
      <vt:lpstr>Example of Operational Shorting: ITOT</vt:lpstr>
      <vt:lpstr>Example of Operational Shorting: ITOT</vt:lpstr>
      <vt:lpstr>Measuring Operational Shorting</vt:lpstr>
      <vt:lpstr>Increased Operational Shorting and FTDs</vt:lpstr>
      <vt:lpstr>Operational Shorting Reduces ETF Mispricing</vt:lpstr>
      <vt:lpstr>Operational Shorting Reduces Underlying Stocks’ Spreads</vt:lpstr>
      <vt:lpstr>Operational Shorting Increases Counterparty/Systemic Risk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Competition and Cooperation in the Mutual Fund Industry Richard Evans1 Melissa Prado2 Rafael Zambrana2  1Darden School of Business 2Nova School of Business and Economics</dc:title>
  <dc:creator>Evans, Richard</dc:creator>
  <cp:lastModifiedBy>Michael Pagano</cp:lastModifiedBy>
  <cp:revision>42</cp:revision>
  <cp:lastPrinted>2018-03-07T22:47:29Z</cp:lastPrinted>
  <dcterms:created xsi:type="dcterms:W3CDTF">2017-04-20T16:34:53Z</dcterms:created>
  <dcterms:modified xsi:type="dcterms:W3CDTF">2018-03-07T22:56:15Z</dcterms:modified>
</cp:coreProperties>
</file>