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809" r:id="rId2"/>
    <p:sldMasterId id="2147483822" r:id="rId3"/>
  </p:sldMasterIdLst>
  <p:notesMasterIdLst>
    <p:notesMasterId r:id="rId14"/>
  </p:notesMasterIdLst>
  <p:handoutMasterIdLst>
    <p:handoutMasterId r:id="rId15"/>
  </p:handoutMasterIdLst>
  <p:sldIdLst>
    <p:sldId id="288" r:id="rId4"/>
    <p:sldId id="475" r:id="rId5"/>
    <p:sldId id="496" r:id="rId6"/>
    <p:sldId id="493" r:id="rId7"/>
    <p:sldId id="492" r:id="rId8"/>
    <p:sldId id="497" r:id="rId9"/>
    <p:sldId id="494" r:id="rId10"/>
    <p:sldId id="499" r:id="rId11"/>
    <p:sldId id="501" r:id="rId12"/>
    <p:sldId id="500" r:id="rId13"/>
  </p:sldIdLst>
  <p:sldSz cx="9906000" cy="6858000" type="A4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9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80"/>
    <a:srgbClr val="FF00FF"/>
    <a:srgbClr val="EAEAEA"/>
    <a:srgbClr val="006600"/>
    <a:srgbClr val="003E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8971" autoAdjust="0"/>
  </p:normalViewPr>
  <p:slideViewPr>
    <p:cSldViewPr snapToGrid="0">
      <p:cViewPr varScale="1">
        <p:scale>
          <a:sx n="114" d="100"/>
          <a:sy n="114" d="100"/>
        </p:scale>
        <p:origin x="1290" y="108"/>
      </p:cViewPr>
      <p:guideLst>
        <p:guide orient="horz" pos="4319"/>
        <p:guide pos="59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1806" y="-10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90E4533-9A7F-4228-AA78-9A080F77F3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92" tIns="46896" rIns="93792" bIns="46896" numCol="1" anchor="t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1B734B5-A88F-497B-ACCE-3F40485B44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92" tIns="46896" rIns="93792" bIns="46896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ED4D5A5-E29D-4A92-B4F5-BCA1C66B694F}" type="datetime1">
              <a:rPr lang="it-IT"/>
              <a:pPr>
                <a:defRPr/>
              </a:pPr>
              <a:t>22/03/2018</a:t>
            </a:fld>
            <a:endParaRPr lang="it-IT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93EDE08D-77BF-440A-9D89-EFA758C99B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92" tIns="46896" rIns="93792" bIns="46896" numCol="1" anchor="b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131AAC77-64AB-44BC-85EC-5CDE32856D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6575"/>
            <a:ext cx="294481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92" tIns="46896" rIns="93792" bIns="46896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1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D800B2-9BAE-4A0B-8087-E104133F082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2AA0E6B-B544-4CF4-A4B9-AF3DDA2185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55" rIns="93113" bIns="46555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8D6A7D7-D805-40F2-9CC7-FFE4762EB3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8971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55" rIns="93113" bIns="46555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3F24585-0A29-4AC6-88EA-FB053E7E2881}" type="datetime1">
              <a:rPr lang="it-IT"/>
              <a:pPr>
                <a:defRPr/>
              </a:pPr>
              <a:t>22/03/2018</a:t>
            </a:fld>
            <a:endParaRPr lang="it-IT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C3D6D88-11C0-4D7F-9059-EC82822A5F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1675" y="760413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5A0394B8-41F8-4053-83F1-719E2DBAFF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5988"/>
            <a:ext cx="4954588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55" rIns="93113" bIns="46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CF994774-F128-4E4E-82E2-581EEB67DE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73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55" rIns="93113" bIns="46555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A8BB2D1B-4367-4254-89A4-915372010E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9445625"/>
            <a:ext cx="289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55" rIns="93113" bIns="46555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1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5A558E0-AB93-422C-8F3B-110D9F194EF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B811993-EDE7-41D6-9C5C-B532667CBA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42950"/>
            <a:ext cx="5381625" cy="3725863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5072066-FD81-40CE-9DEC-47D725E5B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676EB8E-C996-4064-BD88-F77077CD0A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9CC7571-C3A0-4A3D-BB14-3C31A84BB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35A9EA-2FD6-4EC7-99CF-7D736D68D8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49B9B53-579A-47F8-B833-81F0D7E70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B292C1E-BEBF-4AB7-833D-AFD948D35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71AC7D1-842D-4859-9F7D-1AA3EA0C6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A29FB89-B5B9-458D-946E-74B61020F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75E391D-FEEC-4C22-88E4-7EAF787F1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AE0B95-5612-4F83-89D9-36167EA1B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36AB62F-16A7-4817-A9AD-971939294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FB385E3-77AE-4393-8B67-698F9A7D4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69E96EA-D877-47E4-8FFB-7D83B7C98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6E080DD-E8B2-4F37-9E4F-16887B5D3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77DB9E0-B967-48CA-A194-D35729C3A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ACF54AE-935D-4936-9B34-E9D215306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0690FD6-2952-497D-922F-83BDE23C4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9B7756C-4F3E-47C6-A5DE-DB95FF038B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68350"/>
            <a:ext cx="5562600" cy="3851275"/>
          </a:xfrm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0DF78E1-199C-428C-8814-2A1C5A79D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3" y="4876800"/>
            <a:ext cx="4630737" cy="4618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>
            <a:extLst>
              <a:ext uri="{FF2B5EF4-FFF2-40B4-BE49-F238E27FC236}">
                <a16:creationId xmlns:a16="http://schemas.microsoft.com/office/drawing/2014/main" id="{D559842A-AF65-4632-8E2C-EF351330FE7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840038" y="3794125"/>
            <a:ext cx="5689600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noFill/>
        </p:spPr>
        <p:txBody>
          <a:bodyPr lIns="91440" tIns="45720" rIns="91440" bIns="45720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27200" y="27686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6611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A2C2F7-AB88-4545-824C-A4648ECF50A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BC8368DA-3507-4164-97D2-6A5865BAF305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3A95947-BFE6-4308-A167-C6D6C51CD0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7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6325" y="0"/>
            <a:ext cx="2474913" cy="6096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3925" cy="60960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DA18D-7DBC-4BFD-BD93-699654211FB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761B6DF4-4B84-4287-8221-7C751D8629AF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1F3D780-058A-4557-A794-D1BBE8AFD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50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0" y="0"/>
            <a:ext cx="9901238" cy="6096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29D0051-84E8-47D8-ADCF-7998C0A1B2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842184A0-6ECD-464A-BD4C-8407423A3989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DFEBA0A-3267-4F46-B700-62290EC88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54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901238" cy="5397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742950" y="954088"/>
            <a:ext cx="8420100" cy="5141912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50024A-A031-450B-86E6-394A29671A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0CBC9326-C870-46ED-9C4A-422FDDD6D89D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5851EC0-65E3-4F18-8E8E-DCE5E85F1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2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0A2243-33D0-4F56-9742-D7F4DD328F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E2BDF904-F31A-4ABE-82C3-CB48B886BBDA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7FF1633-1C64-4ED0-9B19-57D06BCF8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64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DBC6-DA20-4846-ACED-80CA336D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90FCB-6716-46C4-A6D9-FC709E07B864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A460A-71E9-4162-B7E4-3928044C5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49500-A847-4DF1-B728-717D0406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0809-7A7D-4EBF-AA8F-35A6EBD7E4A7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884157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26F69-D0AD-4626-9BE6-5DF4C07D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1FA1-14F2-428E-BEE6-A0567EA8B415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B40D5-7A15-4F3B-9F26-0DB175A1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C5FD8-614B-4305-A8E4-EF5DA7E7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4ECD-5543-4186-B79A-E2E246224A92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521761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29BE4-0AEA-4193-8E3D-1CA62840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776F-BD31-4B04-A17A-A12CE53EBD89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A8E4F-11FF-49C2-8C9A-E1BC04A7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7A426-EE7F-4466-952D-E1B322BD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4903C-EFEA-4499-BC58-19CBA90BA6A6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094566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3EE372-EA67-4537-8BA7-B33A16D2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10AF-07C6-4DB4-9EC5-B5D7F4735654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FBE80F-6C08-4F1B-BFB8-0641131D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0053C1-1794-43C4-9EB1-21F0724C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B276-452A-41C9-B08C-0BF4334C4437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716282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DD6253-7ABA-4F61-B5C8-B8D06652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43B5-4231-4327-A501-8BC00F187C90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6B9D65-067D-4898-98F2-2B17D74F9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FDC58DB-67AC-4A23-95EC-4C32A9D8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28A1C-6489-4C06-9499-3CCCDB3D6EB6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4575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0046"/>
          </a:solidFill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288447-3876-4CE6-A4A9-179E3797E5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5FED23E4-B7A8-4BA2-B43A-95C2113E5AE1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354CB8F-B356-40F3-97EF-93D83F24F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61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516ED38-3865-4778-A8B8-B5D573E0D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E52B-FBA8-46DB-AEC0-B518F0333241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E22BC5-776B-4F19-BD8B-0F12E786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785F85-E569-4AE6-A4B8-98141A56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83F1-1F50-4AA3-ABC4-03BE071DF7F5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427113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6689BBF-6DEB-4CE5-9DD7-DD24F2E8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74B9-34E8-438C-8C0D-DC17531587BE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ADD9112-0634-4103-B268-3FEAF152E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A74428-8388-473C-B9E3-59ED92E0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B0E7-D26E-4F4A-AA65-28A5378CB68D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45183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62D5B1-D587-4CF6-9520-F828D7AB2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B8DF-B9C2-4112-B802-CE6B7CD29477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881F4B-0CFC-4D46-86F6-BB3B52B1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B0DFDB-6D98-4500-B6C2-32733164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07AF-A5B6-40B6-BD90-5E18C984A7DE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069549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82BC18-E133-4AC8-B97F-AB216DE0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38DD-F73F-4543-A729-3369194C80B5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4E73A7-515B-4ACC-BCD3-4E816FD22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7C77FB-D5C5-4711-A3A0-17EDEB52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5AC84-91EE-4961-92AD-2111F95FDB09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29993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3D3F0-7488-4C17-98A4-CF872340D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FE033-F73F-4065-984A-02DDD2A8DE6F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D5DEC-701C-462F-BEBC-9C5A50D2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52571-3D95-409A-B1D1-80A1DD8A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541DA-D351-4883-9810-FFF51AB012A9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581299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FD75C-8BC8-4143-8954-97005149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62E7F-8315-4D51-A604-55CCFC176A61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82AE9-ED7B-4229-9306-7DB29CF9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4F383-E8BC-423F-B807-DC05D07EF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B1DA-0C3A-4DC5-8F15-6A4A67C50275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780811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2AB9A5E-8B57-4702-8E27-1AD72F143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D815-D54F-416B-9417-B0D8D1FC5109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022BAF-7C7F-44EA-B0BE-5540D8E1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88CB86-64EE-493C-BE09-D6AF23E4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713B-CC6B-436C-B60F-72F48E7B5275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9981979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196E-71FA-4FC1-B87C-7D1DF591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DDC8-DA4A-4B6D-880F-69D4881EEA5A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7155B-A9E1-4353-9320-987C36B8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90C3A-10D3-40AD-A5BC-52B9C4D2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48D89-EEC9-4820-8A49-6E5A65BC3598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035292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595D6-3FBE-42E0-88AE-70D2D736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5035-3E46-4A78-A3AB-B102F5886C25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44E4C-088C-4888-9C94-1934EE8B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4826-A755-425F-A87E-2548D2AE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EDFB1-AA9E-47B9-8D3C-9004E7237323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9766177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DA508-048E-4319-8AE2-B993C64A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D0D7-C530-4E7B-9F69-A67FD1A3E34C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6F1A2-2559-4E08-9882-7F5B084C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7FE8E-B83E-43B1-92E6-4E03CF0F9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D8A1-BAEF-461C-82DE-8F5E4E5AA931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63381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BDC8CF-D1DC-423F-BD7E-056B863810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0CC28E58-9439-4E93-A060-0C694D72F835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E95CAE7-0F14-4CBA-9572-E671F1597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536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4DE443-9CA8-4CA9-9B6F-02DFD664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5402D-BC6B-4C2D-B365-4FFFD001EA4A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5D5085-BC14-48DF-9ACA-8DAA1589F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B0C32E-3BA3-4CE1-8749-37802F4A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CA9F1-0B54-4AEC-91D9-9E40364F9D03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902887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69553F-CCF1-413E-8285-030A06D2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03A15-1842-4687-B356-EE8EFFAAD066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E10941-1CFC-419B-A52A-83B534EF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8907B8-48A1-4E41-994B-EB20F054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38CE7-C030-4462-B57E-1D0D420FE299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56550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81D95C2-F979-4419-AC13-1716539F0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1020-E4E6-4454-84FB-80610F9A1DBE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CE23062-25FB-42CF-8A1D-0EA1D911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4992518-6B04-4D41-9B60-D3D13C39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ED34D-CB65-451A-B3A7-F6A97854E954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039261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F18ABD-691F-4E9D-8903-BC4C9500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B447-6921-4707-B96C-2BCA2ED2952E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560A7F9-8E45-43A6-AB6E-583336B3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AD984E-6B84-4F00-AF45-521E1FFC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C0422-A0BA-43E4-A9F5-16CE409C172D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1066809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557326-AC50-438F-B4C0-53E7C023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1276D-DA16-4E6D-94B7-B343AF12E25E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920D22-952A-42F6-8DCD-5CE44CDE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94631C-CCDF-400F-9D50-EF031E22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F811-0A0A-48A6-A883-70EAE1C14855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5606180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A8AD33-C05B-430A-9449-026C57FE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3BFFF-6CA0-41A1-8B0A-2E7D3D65501C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DDCD64-FB27-49BC-8134-B6F9DB60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C3684D1-5E70-4251-97DD-71B66734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5AA0-0202-42C5-9A4F-D80351D3FEE7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969580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FD73E-8B23-4030-9486-3F4358F8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A5BF6-471C-480D-B550-7AAF984E9E9D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FEFDA-EE4B-44D7-ABA0-61A5DE12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B466E-4131-41F6-8644-FD075693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8EF57-763E-44F9-8239-2CE4684087CE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585185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47D7A-EF45-4344-971D-1DDB01CE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F39F5-CB2F-4FDF-ABAB-4CCEFFCC6B2E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D11EF-0521-40D5-A88D-A581F876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532D8-B528-4133-9E0A-27521DD0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D7033-D21A-4E4B-BFAA-CC5E3EBCA832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57185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2950" y="954088"/>
            <a:ext cx="4133850" cy="51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954088"/>
            <a:ext cx="4133850" cy="51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A54216-DDEE-4A0E-AB6B-BE2A8E080A9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A2C904E0-9298-4E38-93C8-E9C4E2CFAAF8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9D62A70-2407-4F1E-99F4-BC651CE49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EEE7F3-69E5-468A-88DB-87150956FB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42EA2C3B-B10B-4A37-BC62-ACDE751D2445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08507CD7-F5E2-488F-83A4-CC257E3DA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287829F-A284-4B90-884F-80F87621B43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D6C26C0E-6EA6-483A-8B2E-F3941683DD5E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F2FE34F-9BE7-4468-B693-55683A7F85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4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60F0B4E-55EA-486D-94D1-468001AE65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6BB5761B-D9EA-4610-BC63-7E69FEE380D5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74FA62-16FB-4C9B-B653-77DFDBF0D5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0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341038-422C-4EBC-AA3E-54D5AD715C2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97692117-E3B9-4781-A429-5A73FD433BF7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A8D07A4-700D-47E4-A873-8A9DC7B62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0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029EAC-6A39-45EA-A3A4-A153763C649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EA69B474-C8F8-48FD-8B77-485F5CD511D8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A6425A6-94FC-415E-A3CA-EE5452ED17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7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D0EC8943-B230-47B8-BD47-B003A0443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7538" y="947738"/>
            <a:ext cx="84201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B6B863-7AAC-48CE-81A5-4E35BF0E5E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7588" y="6413500"/>
            <a:ext cx="3111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00066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r>
              <a:rPr lang="it-IT" altLang="it-IT"/>
              <a:t>- </a:t>
            </a:r>
            <a:fld id="{F442CBB2-B5E1-4541-85F0-B605D4C48C35}" type="slidenum">
              <a:rPr lang="it-IT" altLang="it-IT"/>
              <a:pPr>
                <a:defRPr/>
              </a:pPr>
              <a:t>‹#›</a:t>
            </a:fld>
            <a:r>
              <a:rPr lang="it-IT" altLang="it-IT"/>
              <a:t> -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035A343-3E4E-4206-B240-4098BB7053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01" r:id="rId1"/>
    <p:sldLayoutId id="2147487065" r:id="rId2"/>
    <p:sldLayoutId id="2147487066" r:id="rId3"/>
    <p:sldLayoutId id="2147487067" r:id="rId4"/>
    <p:sldLayoutId id="2147487068" r:id="rId5"/>
    <p:sldLayoutId id="2147487069" r:id="rId6"/>
    <p:sldLayoutId id="2147487070" r:id="rId7"/>
    <p:sldLayoutId id="2147487071" r:id="rId8"/>
    <p:sldLayoutId id="2147487072" r:id="rId9"/>
    <p:sldLayoutId id="2147487073" r:id="rId10"/>
    <p:sldLayoutId id="2147487074" r:id="rId11"/>
    <p:sldLayoutId id="2147487075" r:id="rId12"/>
    <p:sldLayoutId id="2147487076" r:id="rId13"/>
    <p:sldLayoutId id="2147487077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8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8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8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8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8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>
          <a:solidFill>
            <a:srgbClr val="000080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00080"/>
          </a:solidFill>
          <a:latin typeface="Century Gothic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sz="1400">
          <a:solidFill>
            <a:srgbClr val="000080"/>
          </a:solidFill>
          <a:latin typeface="Century Gothic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0080"/>
          </a:solidFill>
          <a:latin typeface="Century Gothic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80"/>
          </a:solidFill>
          <a:latin typeface="Century Gothic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DBCCFEE5-AB9C-48E3-B533-DB319EC91B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02931230-C924-4A6D-B915-104D34441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text styles</a:t>
            </a:r>
          </a:p>
          <a:p>
            <a:pPr lvl="1"/>
            <a:r>
              <a:rPr lang="en-US" altLang="it-IT"/>
              <a:t>Second level</a:t>
            </a:r>
          </a:p>
          <a:p>
            <a:pPr lvl="2"/>
            <a:r>
              <a:rPr lang="en-US" altLang="it-IT"/>
              <a:t>Third level</a:t>
            </a:r>
          </a:p>
          <a:p>
            <a:pPr lvl="3"/>
            <a:r>
              <a:rPr lang="en-US" altLang="it-IT"/>
              <a:t>Fourth level</a:t>
            </a:r>
          </a:p>
          <a:p>
            <a:pPr lvl="4"/>
            <a:r>
              <a:rPr lang="en-US" altLang="it-IT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82DE2-B783-479D-9745-64DF93FB8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A9CF9822-8034-49B2-90AF-3F4975B73080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2B62F-178E-4E47-95AC-4D57E2A91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3032B-2A28-420E-A3EE-D9BDA99C9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A5D2C0-A0DB-458E-A90A-B2C722E000E8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78" r:id="rId1"/>
    <p:sldLayoutId id="2147487079" r:id="rId2"/>
    <p:sldLayoutId id="2147487080" r:id="rId3"/>
    <p:sldLayoutId id="2147487081" r:id="rId4"/>
    <p:sldLayoutId id="2147487082" r:id="rId5"/>
    <p:sldLayoutId id="2147487083" r:id="rId6"/>
    <p:sldLayoutId id="2147487084" r:id="rId7"/>
    <p:sldLayoutId id="2147487085" r:id="rId8"/>
    <p:sldLayoutId id="2147487086" r:id="rId9"/>
    <p:sldLayoutId id="2147487087" r:id="rId10"/>
    <p:sldLayoutId id="2147487088" r:id="rId11"/>
    <p:sldLayoutId id="21474870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210B7142-DD5C-4020-ACB4-8DE4930C3A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0D0DB6D-AB34-4403-BBE6-044E7F9DD1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text styles</a:t>
            </a:r>
          </a:p>
          <a:p>
            <a:pPr lvl="1"/>
            <a:r>
              <a:rPr lang="en-US" altLang="it-IT"/>
              <a:t>Second level</a:t>
            </a:r>
          </a:p>
          <a:p>
            <a:pPr lvl="2"/>
            <a:r>
              <a:rPr lang="en-US" altLang="it-IT"/>
              <a:t>Third level</a:t>
            </a:r>
          </a:p>
          <a:p>
            <a:pPr lvl="3"/>
            <a:r>
              <a:rPr lang="en-US" altLang="it-IT"/>
              <a:t>Fourth level</a:t>
            </a:r>
          </a:p>
          <a:p>
            <a:pPr lvl="4"/>
            <a:r>
              <a:rPr lang="en-US" altLang="it-IT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D87FA-17C2-4898-817A-0F91DD7DC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0E15F762-CC11-46CC-8F56-E0B54E734EBB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B2C58-6EDD-4ED4-8235-EA4D1E268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A9B9B-7C98-46DC-9A15-1EE5AC47B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346C716-5276-4A5F-BB97-55CC4865A1B0}" type="slidenum">
              <a:rPr lang="en-US" altLang="it-IT"/>
              <a:pPr>
                <a:defRPr/>
              </a:pPr>
              <a:t>‹#›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90" r:id="rId1"/>
    <p:sldLayoutId id="2147487091" r:id="rId2"/>
    <p:sldLayoutId id="2147487092" r:id="rId3"/>
    <p:sldLayoutId id="2147487093" r:id="rId4"/>
    <p:sldLayoutId id="2147487094" r:id="rId5"/>
    <p:sldLayoutId id="2147487095" r:id="rId6"/>
    <p:sldLayoutId id="2147487096" r:id="rId7"/>
    <p:sldLayoutId id="2147487097" r:id="rId8"/>
    <p:sldLayoutId id="2147487098" r:id="rId9"/>
    <p:sldLayoutId id="2147487099" r:id="rId10"/>
    <p:sldLayoutId id="21474871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E3040-8C41-4958-B62F-647DD04A5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738" y="2771775"/>
            <a:ext cx="8420100" cy="1362075"/>
          </a:xfrm>
        </p:spPr>
        <p:txBody>
          <a:bodyPr/>
          <a:lstStyle/>
          <a:p>
            <a:pPr algn="ctr">
              <a:defRPr/>
            </a:pPr>
            <a:b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«How to use factors»</a:t>
            </a:r>
            <a:br>
              <a:rPr lang="en-US" sz="2400" dirty="0">
                <a:latin typeface="Century Gothic" pitchFamily="34" charset="0"/>
              </a:rPr>
            </a:br>
            <a:br>
              <a:rPr lang="en-US" sz="2400" dirty="0">
                <a:latin typeface="Century Gothic" pitchFamily="34" charset="0"/>
              </a:rPr>
            </a:br>
            <a:endParaRPr lang="en-US" dirty="0">
              <a:effectLst/>
            </a:endParaRP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id="{305CE50F-9EAA-46DE-8155-5AFC1F07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188" y="4733925"/>
            <a:ext cx="4797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000" b="1"/>
              <a:t>Discussion by Elisabetta Basilico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000" b="1"/>
              <a:t>March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B3A9FEE1-0E46-4578-A6DD-1B50B8AACF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3A204D6A-06E1-4619-B1C6-7C8F12033B4A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ED17A2E-494B-4DD4-8E71-7EE3D3EA67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9B6D8FC6-4F2A-441D-98F3-3ACDB76D4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331788"/>
            <a:ext cx="8108950" cy="338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8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8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25605" name="Rectangle 2">
            <a:extLst>
              <a:ext uri="{FF2B5EF4-FFF2-40B4-BE49-F238E27FC236}">
                <a16:creationId xmlns:a16="http://schemas.microsoft.com/office/drawing/2014/main" id="{C1A0015A-0566-4613-B575-57FF03537A7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THANK YOU</a:t>
            </a:r>
          </a:p>
        </p:txBody>
      </p:sp>
      <p:pic>
        <p:nvPicPr>
          <p:cNvPr id="25606" name="Picture 2">
            <a:extLst>
              <a:ext uri="{FF2B5EF4-FFF2-40B4-BE49-F238E27FC236}">
                <a16:creationId xmlns:a16="http://schemas.microsoft.com/office/drawing/2014/main" id="{47152073-44AC-46F9-9C36-2276BC77C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862013"/>
            <a:ext cx="6097588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3">
            <a:extLst>
              <a:ext uri="{FF2B5EF4-FFF2-40B4-BE49-F238E27FC236}">
                <a16:creationId xmlns:a16="http://schemas.microsoft.com/office/drawing/2014/main" id="{0D29B649-9CEE-4DD6-AF8A-3AD30E37F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3590925"/>
            <a:ext cx="4138613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4">
            <a:extLst>
              <a:ext uri="{FF2B5EF4-FFF2-40B4-BE49-F238E27FC236}">
                <a16:creationId xmlns:a16="http://schemas.microsoft.com/office/drawing/2014/main" id="{9CBDB139-50C2-4A38-939C-A096908BE8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4246563"/>
            <a:ext cx="284956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22BCF56D-D669-4EA5-A683-092DB8E02FE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DF7478FA-700D-4248-8694-2EB4C16AD736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B97530E-02E2-4135-A3DD-43CA1DCCE015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728A659B-DFA9-43EA-81E4-584BB774F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774112" cy="523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sz="1800" b="1" dirty="0"/>
              <a:t>Which factors are significant? 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b="1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b="1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b="1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b="1" i="1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sz="1800" b="1" i="1" dirty="0"/>
              <a:t>“Half the financial products (promising outperformance) that companies are selling to clients are false” </a:t>
            </a:r>
            <a:r>
              <a:rPr lang="en-US" sz="1800" b="1" dirty="0"/>
              <a:t>(Harvey, 2017)</a:t>
            </a:r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dirty="0"/>
          </a:p>
          <a:p>
            <a:pPr marL="57150" indent="0" algn="just"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dirty="0"/>
              <a:t>…..and the Cross-Section of Expected Returns (Harvey 2015)</a:t>
            </a:r>
          </a:p>
          <a:p>
            <a:pPr marL="57150" indent="0" algn="just"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dirty="0"/>
              <a:t>Factor Based Investing: The Long Term Evidence (Dimson et al., 2017)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6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457200" lvl="1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DE6EA293-B268-48FB-9344-01AEB98CB203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2063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THE INGREDIENTS: THE FACTOR ZOO</a:t>
            </a:r>
          </a:p>
        </p:txBody>
      </p:sp>
      <p:pic>
        <p:nvPicPr>
          <p:cNvPr id="9222" name="Picture 1">
            <a:extLst>
              <a:ext uri="{FF2B5EF4-FFF2-40B4-BE49-F238E27FC236}">
                <a16:creationId xmlns:a16="http://schemas.microsoft.com/office/drawing/2014/main" id="{3BF62920-28B0-4F3F-A7D9-B88B3E314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1806575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2">
            <a:extLst>
              <a:ext uri="{FF2B5EF4-FFF2-40B4-BE49-F238E27FC236}">
                <a16:creationId xmlns:a16="http://schemas.microsoft.com/office/drawing/2014/main" id="{D32693D4-0D6C-4C55-BA5B-E58D79E386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1951038"/>
            <a:ext cx="28114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C501BBCE-B488-424A-B47D-9137EED9295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91D51EAC-24E4-4343-B632-E5E8FF9263E3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ACB0C3B-63B6-415F-A3B7-9391D90BDA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7940B911-CC04-4923-BC89-ED4D340FB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774112" cy="523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sz="1600" b="1" dirty="0"/>
              <a:t>Are products pure to those factors?</a:t>
            </a:r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600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600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dirty="0"/>
          </a:p>
          <a:p>
            <a:pPr marL="5715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dirty="0"/>
              <a:t>Extract from </a:t>
            </a:r>
            <a:r>
              <a:rPr lang="en-US" altLang="it-IT" dirty="0" err="1"/>
              <a:t>Ducoulombier</a:t>
            </a:r>
            <a:r>
              <a:rPr lang="en-US" altLang="it-IT" dirty="0"/>
              <a:t> et al., 2016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6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457200" lvl="1" indent="0" algn="just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C768EA83-33FB-45B3-B184-0718C1EDB25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THE INGREDIENTS: THE FACTOR ZOO</a:t>
            </a:r>
          </a:p>
        </p:txBody>
      </p:sp>
      <p:pic>
        <p:nvPicPr>
          <p:cNvPr id="11270" name="Picture 1">
            <a:extLst>
              <a:ext uri="{FF2B5EF4-FFF2-40B4-BE49-F238E27FC236}">
                <a16:creationId xmlns:a16="http://schemas.microsoft.com/office/drawing/2014/main" id="{545524DA-3632-4BE6-AE15-2D6FFAF2C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177925"/>
            <a:ext cx="7475538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4EC96141-C2EF-4BBF-9750-7E551E0CB53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786CB4B2-0BEE-4AB6-9939-65AB250AD83C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D160597-9A89-437A-B9DB-AA5FEE67FDB6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0E65800E-9FBE-46E6-BF85-3105E7534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774112" cy="523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altLang="it-IT" sz="2000" b="1" dirty="0">
                <a:solidFill>
                  <a:srgbClr val="FF0000"/>
                </a:solidFill>
              </a:rPr>
              <a:t>General Rule:  DON’T BUY an ETF BASED on its NAME</a:t>
            </a:r>
            <a:r>
              <a:rPr lang="en-US" altLang="it-IT" sz="2000" dirty="0">
                <a:solidFill>
                  <a:srgbClr val="FF0000"/>
                </a:solidFill>
              </a:rPr>
              <a:t> 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it-IT" sz="16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AE46CF4F-F28A-41BA-B502-127F260296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THE INGREDIENTS: SOLUTIONS</a:t>
            </a:r>
          </a:p>
        </p:txBody>
      </p:sp>
      <p:pic>
        <p:nvPicPr>
          <p:cNvPr id="13318" name="Picture 1">
            <a:extLst>
              <a:ext uri="{FF2B5EF4-FFF2-40B4-BE49-F238E27FC236}">
                <a16:creationId xmlns:a16="http://schemas.microsoft.com/office/drawing/2014/main" id="{735D82DE-A4FE-4A09-9B54-56376CA38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1727200"/>
            <a:ext cx="8475662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>
            <a:extLst>
              <a:ext uri="{FF2B5EF4-FFF2-40B4-BE49-F238E27FC236}">
                <a16:creationId xmlns:a16="http://schemas.microsoft.com/office/drawing/2014/main" id="{7A182C86-8DA5-429B-A91C-8CB39EE2D4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432BDC2D-67CD-40DF-88D7-B4CD08E1BFCA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2758500-FF7B-404C-A9E8-4AEAACA078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E7BDC969-63FC-4E79-BF6A-73E9F16A2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774112" cy="523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2000" dirty="0"/>
              <a:t>Academia is not focusing on constraints, # of securities, rebalance frequency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2000" dirty="0"/>
              <a:t>Asset managers do not discuss these details, unless you ask…and when you ask you realize that everyone has their own method.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8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B9A728F0-3CA7-40D8-A3A8-D3FAF796081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THE RECIPE: THE DEVIL IS IN THE DETAILS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>
            <a:extLst>
              <a:ext uri="{FF2B5EF4-FFF2-40B4-BE49-F238E27FC236}">
                <a16:creationId xmlns:a16="http://schemas.microsoft.com/office/drawing/2014/main" id="{20EFB000-8765-410C-B1A3-88ED4854CEA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FA641072-F191-4910-A517-1C197519E85B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1D0130F-0286-4A4B-84EB-CB8C7DAB64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BBC28F5C-C79F-46C5-965E-D7E07B382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774112" cy="523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REBALANCING TIMING and concept of </a:t>
            </a:r>
            <a:r>
              <a:rPr lang="en-US" altLang="it-IT" sz="1800" b="1" dirty="0"/>
              <a:t>“TIMING LUCK”= </a:t>
            </a:r>
            <a:r>
              <a:rPr lang="en-US" altLang="it-IT" sz="1800" dirty="0"/>
              <a:t>the variance between the returns of two different managers implementing the same strategy with different rebalancing days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 err="1"/>
              <a:t>Hoffstein</a:t>
            </a:r>
            <a:r>
              <a:rPr lang="en-US" altLang="it-IT" sz="1800" dirty="0"/>
              <a:t> proposes the concept of </a:t>
            </a:r>
            <a:r>
              <a:rPr lang="en-US" altLang="it-IT" sz="1800" b="1" dirty="0"/>
              <a:t>overlapping portfolios </a:t>
            </a:r>
            <a:r>
              <a:rPr lang="en-US" altLang="it-IT" sz="1800" dirty="0"/>
              <a:t>as a solution to reduce this uncompensated risk (</a:t>
            </a:r>
            <a:r>
              <a:rPr lang="en-US" altLang="it-IT" sz="1800" dirty="0" err="1"/>
              <a:t>Jegadeesh</a:t>
            </a:r>
            <a:r>
              <a:rPr lang="en-US" altLang="it-IT" sz="1800" dirty="0"/>
              <a:t> and Titman, 1993)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9D50E6EF-CF84-4E6E-8067-C6B9B67014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THE RECIPE: SOLUTION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>
            <a:extLst>
              <a:ext uri="{FF2B5EF4-FFF2-40B4-BE49-F238E27FC236}">
                <a16:creationId xmlns:a16="http://schemas.microsoft.com/office/drawing/2014/main" id="{56D0C3AB-CAE9-416F-A207-9E873B0CB18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6C08A214-53A7-4827-A151-3B7274932067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84F254C-1F70-4881-9C2E-F7B3EBE315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8687FD9E-09C6-4FDB-9D5C-56CF03D71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596900"/>
            <a:ext cx="8108950" cy="338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The article uses an “extreme” example ( 100% cash-100% equity). What happens if changes are more gradual and incremental? Are the differences in results still big? 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8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173298B7-E15E-455B-91D9-C2F29A1D51B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OPEN QUESTIONS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id="{C3FFD2C8-4838-4DCA-90B6-4154F910352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C84A8E1D-E3FB-4251-A736-96EA605CE8A1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AD70FB5-9D3B-4AEE-9C14-309B3264AB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2A1179A4-F5FD-44F1-B7BD-0D9DD3B64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331788"/>
            <a:ext cx="8108950" cy="338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1/N as the closed form solution of                                is based on the assumption that the correlation matrix is </a:t>
            </a:r>
            <a:r>
              <a:rPr lang="en-US" altLang="it-IT" sz="1800" b="1" dirty="0"/>
              <a:t>symmetric </a:t>
            </a:r>
            <a:r>
              <a:rPr lang="en-US" altLang="it-IT" sz="1800" b="1" dirty="0" err="1"/>
              <a:t>circulant</a:t>
            </a:r>
            <a:r>
              <a:rPr lang="en-US" altLang="it-IT" sz="1800" dirty="0"/>
              <a:t>. Is it always true? </a:t>
            </a:r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In a simple exercise using  F-F momentum factors  we did not find it to be true.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8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pic>
        <p:nvPicPr>
          <p:cNvPr id="21509" name="Picture 1">
            <a:extLst>
              <a:ext uri="{FF2B5EF4-FFF2-40B4-BE49-F238E27FC236}">
                <a16:creationId xmlns:a16="http://schemas.microsoft.com/office/drawing/2014/main" id="{4B0FBD0E-53E7-48AE-AE2B-E947C95EE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1627188"/>
            <a:ext cx="165735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2">
            <a:extLst>
              <a:ext uri="{FF2B5EF4-FFF2-40B4-BE49-F238E27FC236}">
                <a16:creationId xmlns:a16="http://schemas.microsoft.com/office/drawing/2014/main" id="{F19B391B-2BED-471A-BCE5-B6DDC7DC6D67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OPEN QUESTIONS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>
            <a:extLst>
              <a:ext uri="{FF2B5EF4-FFF2-40B4-BE49-F238E27FC236}">
                <a16:creationId xmlns:a16="http://schemas.microsoft.com/office/drawing/2014/main" id="{7A85A506-D1CD-4FDE-8A6A-86C85120E0A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rgbClr val="000066"/>
                </a:solidFill>
              </a:rPr>
              <a:t>- </a:t>
            </a:r>
            <a:fld id="{A83F2F2D-1CB1-462E-A734-A0D879B61FD9}" type="slidenum">
              <a:rPr lang="it-IT" altLang="it-IT" sz="1000" smtClean="0">
                <a:solidFill>
                  <a:srgbClr val="000066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r>
              <a:rPr lang="it-IT" altLang="it-IT" sz="1000">
                <a:solidFill>
                  <a:srgbClr val="000066"/>
                </a:solidFill>
              </a:rPr>
              <a:t> -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FC77ACB-542B-437B-A6B4-0420FD614F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-4763" y="66675"/>
            <a:ext cx="99107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  <a:endParaRPr lang="it-IT" altLang="it-IT" sz="1800" b="1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22FFD2F9-7FBD-4F9A-8471-232FFC8EB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331788"/>
            <a:ext cx="8108950" cy="338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80000" rIns="0" bIns="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The assumption that the long-short portfolios have zero expected returns is very specific. Think about this situation: </a:t>
            </a:r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100% cash or 100% long or 100% short a single stock based on prior performance + the market is a deterministic process represented by a sine wave                                                       </a:t>
            </a:r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it-IT" sz="1800" dirty="0"/>
              <a:t>The first manager has a negative expected return                                                 while the second one will be 100% cash forever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800" dirty="0"/>
          </a:p>
          <a:p>
            <a:pPr lvl="1" algn="just"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lvl="1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en-US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sz="1600" dirty="0"/>
          </a:p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it-IT" altLang="it-IT" dirty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lang="it-IT" altLang="it-IT" sz="1200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it-IT" altLang="it-IT" sz="1200" dirty="0"/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C0C41A10-C0F2-494A-8E4F-BC928B4CBB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0" y="1588"/>
            <a:ext cx="9910763" cy="53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648000" bIns="0" anchor="ctr"/>
          <a:lstStyle>
            <a:lvl1pPr marL="498475">
              <a:spcBef>
                <a:spcPct val="20000"/>
              </a:spcBef>
              <a:buFont typeface="Wingdings" panose="05000000000000000000" pitchFamily="2" charset="2"/>
              <a:buChar char="Ø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ü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8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/>
              <a:t>OPEN QUESTIONS</a:t>
            </a:r>
          </a:p>
        </p:txBody>
      </p:sp>
      <p:pic>
        <p:nvPicPr>
          <p:cNvPr id="23558" name="Picture 1">
            <a:extLst>
              <a:ext uri="{FF2B5EF4-FFF2-40B4-BE49-F238E27FC236}">
                <a16:creationId xmlns:a16="http://schemas.microsoft.com/office/drawing/2014/main" id="{D165F0EB-30BB-4A03-8378-52F44ADE0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952500"/>
            <a:ext cx="2217738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E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64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E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64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39414</TotalTime>
  <Words>388</Words>
  <Application>Microsoft Office PowerPoint</Application>
  <PresentationFormat>A4 Paper (210x297 mm)</PresentationFormat>
  <Paragraphs>142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Tahoma</vt:lpstr>
      <vt:lpstr>Arial</vt:lpstr>
      <vt:lpstr>Garamond</vt:lpstr>
      <vt:lpstr>Century Gothic</vt:lpstr>
      <vt:lpstr>Wingdings</vt:lpstr>
      <vt:lpstr>Times New Roman</vt:lpstr>
      <vt:lpstr>Calibri</vt:lpstr>
      <vt:lpstr>Verdana</vt:lpstr>
      <vt:lpstr>Presentation</vt:lpstr>
      <vt:lpstr>Custom Design</vt:lpstr>
      <vt:lpstr>1_Custom Design</vt:lpstr>
      <vt:lpstr> «How to use factors»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> 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0</dc:title>
  <dc:creator>Elisa Mondadori</dc:creator>
  <cp:lastModifiedBy>wes</cp:lastModifiedBy>
  <cp:revision>1385</cp:revision>
  <cp:lastPrinted>2017-03-19T16:46:58Z</cp:lastPrinted>
  <dcterms:created xsi:type="dcterms:W3CDTF">2007-02-02T08:01:08Z</dcterms:created>
  <dcterms:modified xsi:type="dcterms:W3CDTF">2018-03-22T11:08:15Z</dcterms:modified>
</cp:coreProperties>
</file>