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5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74" r:id="rId3"/>
    <p:sldId id="279" r:id="rId4"/>
    <p:sldId id="275" r:id="rId5"/>
    <p:sldId id="280" r:id="rId6"/>
    <p:sldId id="281" r:id="rId7"/>
    <p:sldId id="282" r:id="rId8"/>
    <p:sldId id="268" r:id="rId9"/>
    <p:sldId id="278" r:id="rId10"/>
    <p:sldId id="276" r:id="rId11"/>
    <p:sldId id="269" r:id="rId12"/>
    <p:sldId id="270" r:id="rId13"/>
    <p:sldId id="271" r:id="rId14"/>
    <p:sldId id="287" r:id="rId15"/>
    <p:sldId id="283" r:id="rId16"/>
    <p:sldId id="262" r:id="rId17"/>
    <p:sldId id="284" r:id="rId18"/>
    <p:sldId id="28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5195"/>
    <a:srgbClr val="3A6ABF"/>
    <a:srgbClr val="3361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92"/>
    <p:restoredTop sz="94666"/>
  </p:normalViewPr>
  <p:slideViewPr>
    <p:cSldViewPr snapToGrid="0" snapToObjects="1">
      <p:cViewPr>
        <p:scale>
          <a:sx n="90" d="100"/>
          <a:sy n="90" d="100"/>
        </p:scale>
        <p:origin x="64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219CC-AB24-4B42-9AE8-F31CBA0BD9DB}" type="datetimeFigureOut">
              <a:rPr lang="en-US" smtClean="0"/>
              <a:t>3/22/18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F0D9E-7542-9343-AC42-A8075F27C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11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Thank you for having me.</a:t>
            </a:r>
          </a:p>
        </p:txBody>
      </p:sp>
    </p:spTree>
    <p:extLst>
      <p:ext uri="{BB962C8B-B14F-4D97-AF65-F5344CB8AC3E}">
        <p14:creationId xmlns:p14="http://schemas.microsoft.com/office/powerpoint/2010/main" val="2117994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9507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6B45-57EB-B546-AF42-378B3322AEF5}" type="datetimeFigureOut">
              <a:rPr lang="en-US" smtClean="0"/>
              <a:t>3/22/18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9870-325F-C440-AB59-C6949AFBCE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6B45-57EB-B546-AF42-378B3322AEF5}" type="datetimeFigureOut">
              <a:rPr lang="en-US" smtClean="0"/>
              <a:t>3/22/18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9870-325F-C440-AB59-C6949AFBCE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6B45-57EB-B546-AF42-378B3322AEF5}" type="datetimeFigureOut">
              <a:rPr lang="en-US" smtClean="0"/>
              <a:t>3/22/18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9870-325F-C440-AB59-C6949AFBCE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6B45-57EB-B546-AF42-378B3322AEF5}" type="datetimeFigureOut">
              <a:rPr lang="en-US" smtClean="0"/>
              <a:t>3/22/18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9870-325F-C440-AB59-C6949AFBCE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6B45-57EB-B546-AF42-378B3322AEF5}" type="datetimeFigureOut">
              <a:rPr lang="en-US" smtClean="0"/>
              <a:t>3/22/18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9870-325F-C440-AB59-C6949AFBCE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6B45-57EB-B546-AF42-378B3322AEF5}" type="datetimeFigureOut">
              <a:rPr lang="en-US" smtClean="0"/>
              <a:t>3/22/18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9870-325F-C440-AB59-C6949AFBCE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6B45-57EB-B546-AF42-378B3322AEF5}" type="datetimeFigureOut">
              <a:rPr lang="en-US" smtClean="0"/>
              <a:t>3/22/18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9870-325F-C440-AB59-C6949AFBCE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6B45-57EB-B546-AF42-378B3322AEF5}" type="datetimeFigureOut">
              <a:rPr lang="en-US" smtClean="0"/>
              <a:t>3/22/18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9870-325F-C440-AB59-C6949AFBCE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6B45-57EB-B546-AF42-378B3322AEF5}" type="datetimeFigureOut">
              <a:rPr lang="en-US" smtClean="0"/>
              <a:t>3/22/18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9870-325F-C440-AB59-C6949AFBCE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6B45-57EB-B546-AF42-378B3322AEF5}" type="datetimeFigureOut">
              <a:rPr lang="en-US" smtClean="0"/>
              <a:t>3/22/18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9870-325F-C440-AB59-C6949AFBCE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B6B45-57EB-B546-AF42-378B3322AEF5}" type="datetimeFigureOut">
              <a:rPr lang="en-US" smtClean="0"/>
              <a:t>3/22/18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89870-325F-C440-AB59-C6949AFBCE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B6B45-57EB-B546-AF42-378B3322AEF5}" type="datetimeFigureOut">
              <a:rPr lang="en-US" smtClean="0"/>
              <a:t>3/22/18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89870-325F-C440-AB59-C6949AFBC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2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g"/><Relationship Id="rId3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jpg"/><Relationship Id="rId12" Type="http://schemas.openxmlformats.org/officeDocument/2006/relationships/image" Target="../media/image23.jpg"/><Relationship Id="rId13" Type="http://schemas.openxmlformats.org/officeDocument/2006/relationships/image" Target="../media/image24.jpg"/><Relationship Id="rId14" Type="http://schemas.openxmlformats.org/officeDocument/2006/relationships/image" Target="../media/image25.png"/><Relationship Id="rId15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18.jpg"/><Relationship Id="rId8" Type="http://schemas.openxmlformats.org/officeDocument/2006/relationships/image" Target="../media/image19.jpg"/><Relationship Id="rId9" Type="http://schemas.openxmlformats.org/officeDocument/2006/relationships/image" Target="../media/image20.jpg"/><Relationship Id="rId10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" y="-16350"/>
            <a:ext cx="9137822" cy="687435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416" y="5117866"/>
            <a:ext cx="9158704" cy="136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8250" dirty="0">
                <a:solidFill>
                  <a:schemeClr val="bg1"/>
                </a:solidFill>
                <a:latin typeface="Edwardian Script ITC" charset="0"/>
              </a:rPr>
              <a:t>The Fine Art of Failure </a:t>
            </a:r>
          </a:p>
        </p:txBody>
      </p:sp>
      <p:sp>
        <p:nvSpPr>
          <p:cNvPr id="4" name="Rectangle 3"/>
          <p:cNvSpPr/>
          <p:nvPr/>
        </p:nvSpPr>
        <p:spPr>
          <a:xfrm>
            <a:off x="20466" y="6283569"/>
            <a:ext cx="9096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dirty="0">
                <a:solidFill>
                  <a:schemeClr val="bg1"/>
                </a:solidFill>
                <a:latin typeface="Bangla MN" charset="0"/>
                <a:ea typeface="Bangla MN" charset="0"/>
                <a:cs typeface="Bangla MN" charset="0"/>
              </a:rPr>
              <a:t>An ongoing, continuing, never-ending, work in progress</a:t>
            </a:r>
            <a:r>
              <a:rPr lang="mr-IN" altLang="en-US" dirty="0">
                <a:solidFill>
                  <a:schemeClr val="bg1"/>
                </a:solidFill>
                <a:latin typeface="Bangla MN" charset="0"/>
                <a:ea typeface="Bangla MN" charset="0"/>
                <a:cs typeface="Bangla MN" charset="0"/>
              </a:rPr>
              <a:t>…</a:t>
            </a:r>
            <a:endParaRPr lang="en-US" altLang="en-US" dirty="0">
              <a:solidFill>
                <a:schemeClr val="bg1"/>
              </a:solidFill>
              <a:latin typeface="Bangla MN" charset="0"/>
              <a:ea typeface="Bangla MN" charset="0"/>
              <a:cs typeface="Bangla M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9976" y="3111744"/>
            <a:ext cx="244171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Democratize Quant</a:t>
            </a:r>
          </a:p>
          <a:p>
            <a:pPr algn="ctr"/>
            <a:r>
              <a:rPr lang="en-US" sz="2100" b="1" dirty="0">
                <a:solidFill>
                  <a:schemeClr val="bg1"/>
                </a:solidFill>
              </a:rPr>
              <a:t>MARC</a:t>
            </a:r>
          </a:p>
          <a:p>
            <a:pPr algn="ctr"/>
            <a:r>
              <a:rPr lang="en-US" sz="2100" b="1" dirty="0">
                <a:solidFill>
                  <a:schemeClr val="bg1"/>
                </a:solidFill>
              </a:rPr>
              <a:t>March 22, 2018</a:t>
            </a:r>
          </a:p>
        </p:txBody>
      </p:sp>
      <p:sp>
        <p:nvSpPr>
          <p:cNvPr id="8" name="Rectangle 7"/>
          <p:cNvSpPr/>
          <p:nvPr/>
        </p:nvSpPr>
        <p:spPr>
          <a:xfrm>
            <a:off x="7161594" y="2961146"/>
            <a:ext cx="20988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Presented by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Barry Ritholtz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Chairman, CIO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Ritholtz Wealth MGMT</a:t>
            </a:r>
          </a:p>
        </p:txBody>
      </p:sp>
    </p:spTree>
    <p:extLst>
      <p:ext uri="{BB962C8B-B14F-4D97-AF65-F5344CB8AC3E}">
        <p14:creationId xmlns:p14="http://schemas.microsoft.com/office/powerpoint/2010/main" val="1826551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05" y="1111928"/>
            <a:ext cx="2841270" cy="4264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61" y="3244040"/>
            <a:ext cx="5028157" cy="2131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43" y="951669"/>
            <a:ext cx="5110975" cy="21201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9935" y="5446752"/>
            <a:ext cx="26168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mbria" charset="0"/>
                <a:ea typeface="Calibri" charset="0"/>
                <a:cs typeface="Times New Roman" charset="0"/>
              </a:rPr>
              <a:t>Dr. Henry </a:t>
            </a:r>
            <a:r>
              <a:rPr lang="en-US" dirty="0" err="1">
                <a:latin typeface="Cambria" charset="0"/>
                <a:ea typeface="Calibri" charset="0"/>
                <a:cs typeface="Times New Roman" charset="0"/>
              </a:rPr>
              <a:t>Jarecki</a:t>
            </a:r>
            <a:r>
              <a:rPr lang="en-US" dirty="0">
                <a:latin typeface="Cambria" charset="0"/>
                <a:ea typeface="Calibri" charset="0"/>
                <a:cs typeface="Times New Roman" charset="0"/>
              </a:rPr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925961" y="5446752"/>
            <a:ext cx="5028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mbria" charset="0"/>
                <a:ea typeface="Calibri" charset="0"/>
                <a:cs typeface="Times New Roman" charset="0"/>
              </a:rPr>
              <a:t>Silver Certificates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6386237"/>
            <a:ext cx="9144000" cy="471763"/>
          </a:xfrm>
          <a:prstGeom prst="rect">
            <a:avLst/>
          </a:prstGeom>
          <a:solidFill>
            <a:srgbClr val="3361B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7931105" y="6396335"/>
            <a:ext cx="121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Avenir Light" charset="0"/>
                <a:cs typeface="Avenir Light" charset="0"/>
              </a:rPr>
              <a:t>Ritholtz Wealth Management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10715" y="-56212"/>
            <a:ext cx="9144000" cy="498932"/>
          </a:xfrm>
          <a:prstGeom prst="rect">
            <a:avLst/>
          </a:prstGeom>
          <a:solidFill>
            <a:srgbClr val="2B51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7139" y="-57152"/>
            <a:ext cx="9165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 Bold" charset="0"/>
                <a:ea typeface="Avenir Light" charset="0"/>
                <a:cs typeface="Avenir Light" charset="0"/>
              </a:rPr>
              <a:t>Success = seeing reality when no one else notices</a:t>
            </a:r>
          </a:p>
        </p:txBody>
      </p:sp>
    </p:spTree>
    <p:extLst>
      <p:ext uri="{BB962C8B-B14F-4D97-AF65-F5344CB8AC3E}">
        <p14:creationId xmlns:p14="http://schemas.microsoft.com/office/powerpoint/2010/main" val="350374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4D1037-1D33-044D-B127-79CAF29F6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94" y="1503176"/>
            <a:ext cx="2503387" cy="3793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2D32E2E-CF03-B54A-84A1-E34571A5A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506" y="1574615"/>
            <a:ext cx="6382226" cy="36076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A896E94-656B-2A46-9CEC-8FB1F894414B}"/>
              </a:ext>
            </a:extLst>
          </p:cNvPr>
          <p:cNvSpPr txBox="1"/>
          <p:nvPr/>
        </p:nvSpPr>
        <p:spPr>
          <a:xfrm>
            <a:off x="4572000" y="5161147"/>
            <a:ext cx="2387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11 Companies discussed in Good to Great also include Gillette, which was taken over by Procter &amp; Gamble in 2005, and Philip Morris, which changed its name to Altria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386237"/>
            <a:ext cx="9144000" cy="471763"/>
          </a:xfrm>
          <a:prstGeom prst="rect">
            <a:avLst/>
          </a:prstGeom>
          <a:solidFill>
            <a:srgbClr val="3361B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7931105" y="6396335"/>
            <a:ext cx="121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Avenir Light" charset="0"/>
                <a:cs typeface="Avenir Light" charset="0"/>
              </a:rPr>
              <a:t>Ritholtz Wealth Management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10715" y="-41924"/>
            <a:ext cx="9144000" cy="498932"/>
          </a:xfrm>
          <a:prstGeom prst="rect">
            <a:avLst/>
          </a:prstGeom>
          <a:solidFill>
            <a:srgbClr val="2B51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/>
          <p:cNvSpPr txBox="1"/>
          <p:nvPr/>
        </p:nvSpPr>
        <p:spPr>
          <a:xfrm>
            <a:off x="-21433" y="-53699"/>
            <a:ext cx="9165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 Bold" charset="0"/>
                <a:ea typeface="Avenir Light" charset="0"/>
                <a:cs typeface="Avenir Light" charset="0"/>
              </a:rPr>
              <a:t>Failure: Misinterpreting the Obvious</a:t>
            </a:r>
          </a:p>
        </p:txBody>
      </p:sp>
    </p:spTree>
    <p:extLst>
      <p:ext uri="{BB962C8B-B14F-4D97-AF65-F5344CB8AC3E}">
        <p14:creationId xmlns:p14="http://schemas.microsoft.com/office/powerpoint/2010/main" val="2138003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3" y="1131857"/>
            <a:ext cx="5219760" cy="40116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6" y="1421142"/>
            <a:ext cx="3732609" cy="35756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457677"/>
            <a:ext cx="9144000" cy="471763"/>
          </a:xfrm>
          <a:prstGeom prst="rect">
            <a:avLst/>
          </a:prstGeom>
          <a:solidFill>
            <a:srgbClr val="3361B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7931105" y="6467775"/>
            <a:ext cx="121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Avenir Light" charset="0"/>
                <a:cs typeface="Avenir Light" charset="0"/>
              </a:rPr>
              <a:t>Ritholtz Wealth Management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25003" y="-13348"/>
            <a:ext cx="9144000" cy="498932"/>
          </a:xfrm>
          <a:prstGeom prst="rect">
            <a:avLst/>
          </a:prstGeom>
          <a:solidFill>
            <a:srgbClr val="2B51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-21437" y="-62739"/>
            <a:ext cx="9165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 Bold" charset="0"/>
                <a:ea typeface="Avenir Light" charset="0"/>
                <a:cs typeface="Avenir Light" charset="0"/>
              </a:rPr>
              <a:t>Great  </a:t>
            </a:r>
            <a:r>
              <a:rPr lang="en-US" sz="2800" b="1" dirty="0">
                <a:solidFill>
                  <a:schemeClr val="bg1"/>
                </a:solidFill>
                <a:latin typeface="Cambria Bold" charset="0"/>
                <a:ea typeface="Avenir Light" charset="0"/>
                <a:cs typeface="Avenir Light" charset="0"/>
              </a:rPr>
              <a:t>. . . or </a:t>
            </a:r>
            <a:r>
              <a:rPr lang="en-US" sz="2800" b="1" dirty="0" smtClean="0">
                <a:solidFill>
                  <a:schemeClr val="bg1"/>
                </a:solidFill>
                <a:latin typeface="Cambria Bold" charset="0"/>
                <a:ea typeface="Avenir Light" charset="0"/>
                <a:cs typeface="Avenir Light" charset="0"/>
              </a:rPr>
              <a:t>Gimmick ?</a:t>
            </a:r>
            <a:endParaRPr lang="en-US" sz="2800" b="1" dirty="0">
              <a:solidFill>
                <a:schemeClr val="bg1"/>
              </a:solidFill>
              <a:latin typeface="Cambria Bold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68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61721E-7D36-4A40-BAAE-CE7A574CC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" y="971550"/>
            <a:ext cx="9192380" cy="49192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86237"/>
            <a:ext cx="9144000" cy="471763"/>
          </a:xfrm>
          <a:prstGeom prst="rect">
            <a:avLst/>
          </a:prstGeom>
          <a:solidFill>
            <a:srgbClr val="3361B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7931105" y="6396335"/>
            <a:ext cx="121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Avenir Light" charset="0"/>
                <a:cs typeface="Avenir Light" charset="0"/>
              </a:rPr>
              <a:t>Ritholtz Wealth Management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0715" y="940"/>
            <a:ext cx="9144000" cy="498932"/>
          </a:xfrm>
          <a:prstGeom prst="rect">
            <a:avLst/>
          </a:prstGeom>
          <a:solidFill>
            <a:srgbClr val="2B51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Box 11"/>
          <p:cNvSpPr txBox="1"/>
          <p:nvPr/>
        </p:nvSpPr>
        <p:spPr>
          <a:xfrm>
            <a:off x="-32148" y="-47079"/>
            <a:ext cx="9165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 Bold" charset="0"/>
                <a:ea typeface="Avenir Light" charset="0"/>
                <a:cs typeface="Avenir Light" charset="0"/>
              </a:rPr>
              <a:t>. . . Not Built to Last</a:t>
            </a:r>
          </a:p>
        </p:txBody>
      </p:sp>
    </p:spTree>
    <p:extLst>
      <p:ext uri="{BB962C8B-B14F-4D97-AF65-F5344CB8AC3E}">
        <p14:creationId xmlns:p14="http://schemas.microsoft.com/office/powerpoint/2010/main" val="1067648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386237"/>
            <a:ext cx="9144000" cy="471763"/>
          </a:xfrm>
          <a:prstGeom prst="rect">
            <a:avLst/>
          </a:prstGeom>
          <a:solidFill>
            <a:srgbClr val="3361B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7931105" y="6396335"/>
            <a:ext cx="121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Avenir Light" charset="0"/>
                <a:cs typeface="Avenir Light" charset="0"/>
              </a:rPr>
              <a:t>Ritholtz Wealth Management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-10715" y="-13348"/>
            <a:ext cx="9144000" cy="498932"/>
          </a:xfrm>
          <a:prstGeom prst="rect">
            <a:avLst/>
          </a:prstGeom>
          <a:solidFill>
            <a:srgbClr val="2B51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36486" y="-28576"/>
            <a:ext cx="9165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 Bold" charset="0"/>
                <a:ea typeface="Avenir Light" charset="0"/>
                <a:cs typeface="Avenir Light" charset="0"/>
              </a:rPr>
              <a:t>Mandatory </a:t>
            </a:r>
            <a:r>
              <a:rPr lang="en-US" sz="2800" b="1" i="1" dirty="0" smtClean="0">
                <a:solidFill>
                  <a:schemeClr val="bg1"/>
                </a:solidFill>
                <a:latin typeface="Cambria Bold" charset="0"/>
                <a:ea typeface="Avenir Light" charset="0"/>
                <a:cs typeface="Avenir Light" charset="0"/>
              </a:rPr>
              <a:t>Factor Zoo </a:t>
            </a:r>
            <a:r>
              <a:rPr lang="en-US" sz="2800" b="1" dirty="0" smtClean="0">
                <a:solidFill>
                  <a:schemeClr val="bg1"/>
                </a:solidFill>
                <a:latin typeface="Cambria Bold" charset="0"/>
                <a:ea typeface="Avenir Light" charset="0"/>
                <a:cs typeface="Avenir Light" charset="0"/>
              </a:rPr>
              <a:t>Slide</a:t>
            </a:r>
            <a:endParaRPr lang="en-US" sz="2800" b="1" dirty="0">
              <a:solidFill>
                <a:schemeClr val="bg1"/>
              </a:solidFill>
              <a:latin typeface="Cambria Bold" charset="0"/>
              <a:ea typeface="Avenir Light" charset="0"/>
              <a:cs typeface="Avenir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01" y="683329"/>
            <a:ext cx="7686675" cy="551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27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023" y="1074314"/>
            <a:ext cx="579715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 smtClean="0">
                <a:solidFill>
                  <a:srgbClr val="444444"/>
                </a:solidFill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US" sz="2400" u="sng" dirty="0">
                <a:solidFill>
                  <a:srgbClr val="444444"/>
                </a:solidFill>
                <a:latin typeface="Cambria Math" charset="0"/>
                <a:ea typeface="Cambria Math" charset="0"/>
                <a:cs typeface="Cambria Math" charset="0"/>
              </a:rPr>
              <a:t>Mistake-based learning</a:t>
            </a:r>
            <a:r>
              <a:rPr lang="en-US" sz="2400" dirty="0">
                <a:solidFill>
                  <a:srgbClr val="444444"/>
                </a:solidFill>
                <a:latin typeface="Cambria Math" charset="0"/>
                <a:ea typeface="Cambria Math" charset="0"/>
                <a:cs typeface="Cambria Math" charset="0"/>
              </a:rPr>
              <a:t>: View mistakes as opportunities to improve.”</a:t>
            </a:r>
          </a:p>
          <a:p>
            <a:pPr>
              <a:buFont typeface="Arial" charset="0"/>
              <a:buChar char="•"/>
            </a:pPr>
            <a:endParaRPr lang="en-US" sz="2400" dirty="0">
              <a:solidFill>
                <a:srgbClr val="444444"/>
              </a:solidFill>
              <a:latin typeface="Cambria Math" charset="0"/>
              <a:ea typeface="Cambria Math" charset="0"/>
              <a:cs typeface="Cambria Math" charset="0"/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srgbClr val="444444"/>
                </a:solidFill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US" sz="2400" u="sng" dirty="0">
                <a:solidFill>
                  <a:srgbClr val="444444"/>
                </a:solidFill>
                <a:latin typeface="Cambria Math" charset="0"/>
                <a:ea typeface="Cambria Math" charset="0"/>
                <a:cs typeface="Cambria Math" charset="0"/>
              </a:rPr>
              <a:t>Fail Well</a:t>
            </a:r>
            <a:r>
              <a:rPr lang="en-US" sz="2400" dirty="0">
                <a:solidFill>
                  <a:srgbClr val="444444"/>
                </a:solidFill>
                <a:latin typeface="Cambria Math" charset="0"/>
                <a:ea typeface="Cambria Math" charset="0"/>
                <a:cs typeface="Cambria Math" charset="0"/>
              </a:rPr>
              <a:t>: own your errors; never hide them, but bring them forward to create a learning opportunity. </a:t>
            </a:r>
          </a:p>
          <a:p>
            <a:pPr>
              <a:buFont typeface="Arial" charset="0"/>
              <a:buChar char="•"/>
            </a:pPr>
            <a:endParaRPr lang="en-US" sz="2400" dirty="0">
              <a:solidFill>
                <a:srgbClr val="444444"/>
              </a:solidFill>
              <a:latin typeface="Cambria Math" charset="0"/>
              <a:ea typeface="Cambria Math" charset="0"/>
              <a:cs typeface="Cambria Math" charset="0"/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srgbClr val="444444"/>
                </a:solidFill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US" sz="2400" u="sng" dirty="0">
                <a:solidFill>
                  <a:srgbClr val="444444"/>
                </a:solidFill>
                <a:latin typeface="Cambria Math" charset="0"/>
                <a:ea typeface="Cambria Math" charset="0"/>
                <a:cs typeface="Cambria Math" charset="0"/>
              </a:rPr>
              <a:t>Pain + reflection = progress</a:t>
            </a:r>
            <a:r>
              <a:rPr lang="en-US" sz="2400" dirty="0">
                <a:solidFill>
                  <a:srgbClr val="444444"/>
                </a:solidFill>
                <a:latin typeface="Cambria Math" charset="0"/>
                <a:ea typeface="Cambria Math" charset="0"/>
                <a:cs typeface="Cambria Math" charset="0"/>
              </a:rPr>
              <a:t>. The “pain of failure” should lead to reflection, from which your wisdom derives.</a:t>
            </a:r>
          </a:p>
          <a:p>
            <a:pPr>
              <a:buFont typeface="Arial" charset="0"/>
              <a:buChar char="•"/>
            </a:pPr>
            <a:endParaRPr lang="en-US" sz="2400" dirty="0">
              <a:solidFill>
                <a:srgbClr val="444444"/>
              </a:solidFill>
              <a:latin typeface="Cambria Math" charset="0"/>
              <a:ea typeface="Cambria Math" charset="0"/>
              <a:cs typeface="Cambria Math" charset="0"/>
            </a:endParaRP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srgbClr val="444444"/>
                </a:solidFill>
                <a:latin typeface="Cambria Math" charset="0"/>
                <a:ea typeface="Cambria Math" charset="0"/>
                <a:cs typeface="Cambria Math" charset="0"/>
              </a:rPr>
              <a:t> </a:t>
            </a:r>
            <a:r>
              <a:rPr lang="en-US" sz="2400" u="sng" dirty="0">
                <a:solidFill>
                  <a:srgbClr val="444444"/>
                </a:solidFill>
                <a:latin typeface="Cambria Math" charset="0"/>
                <a:ea typeface="Cambria Math" charset="0"/>
                <a:cs typeface="Cambria Math" charset="0"/>
              </a:rPr>
              <a:t>Systemize</a:t>
            </a:r>
            <a:r>
              <a:rPr lang="en-US" sz="2400" dirty="0">
                <a:solidFill>
                  <a:srgbClr val="444444"/>
                </a:solidFill>
                <a:latin typeface="Cambria Math" charset="0"/>
                <a:ea typeface="Cambria Math" charset="0"/>
                <a:cs typeface="Cambria Math" charset="0"/>
              </a:rPr>
              <a:t>: Track what you do; keep improving from your mistakes.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538" y="1626801"/>
            <a:ext cx="2249442" cy="36610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86237"/>
            <a:ext cx="9144000" cy="471763"/>
          </a:xfrm>
          <a:prstGeom prst="rect">
            <a:avLst/>
          </a:prstGeom>
          <a:solidFill>
            <a:srgbClr val="3361B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7931105" y="6396335"/>
            <a:ext cx="121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Avenir Light" charset="0"/>
                <a:cs typeface="Avenir Light" charset="0"/>
              </a:rPr>
              <a:t>Ritholtz Wealth Management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0715" y="940"/>
            <a:ext cx="9144000" cy="498932"/>
          </a:xfrm>
          <a:prstGeom prst="rect">
            <a:avLst/>
          </a:prstGeom>
          <a:solidFill>
            <a:srgbClr val="2B51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-21433" y="-65572"/>
            <a:ext cx="9165433" cy="57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 Bold" charset="0"/>
                <a:ea typeface="Avenir Light" charset="0"/>
                <a:cs typeface="Avenir Light" charset="0"/>
              </a:rPr>
              <a:t>Wrong Like Ray</a:t>
            </a:r>
          </a:p>
        </p:txBody>
      </p:sp>
    </p:spTree>
    <p:extLst>
      <p:ext uri="{BB962C8B-B14F-4D97-AF65-F5344CB8AC3E}">
        <p14:creationId xmlns:p14="http://schemas.microsoft.com/office/powerpoint/2010/main" val="882582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E7672E-501D-2940-8F07-233606424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75" y="1086026"/>
            <a:ext cx="2947138" cy="44454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09784" y="2268364"/>
            <a:ext cx="31805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Cambria Math" charset="0"/>
                <a:ea typeface="Cambria Math" charset="0"/>
                <a:cs typeface="Cambria Math" charset="0"/>
              </a:rPr>
              <a:t>What better way to learn than to examine the biggest investment mistakes committed by the world’s most successful investors?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386237"/>
            <a:ext cx="9144000" cy="471763"/>
          </a:xfrm>
          <a:prstGeom prst="rect">
            <a:avLst/>
          </a:prstGeom>
          <a:solidFill>
            <a:srgbClr val="3361B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7931105" y="6396335"/>
            <a:ext cx="121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Avenir Light" charset="0"/>
                <a:cs typeface="Avenir Light" charset="0"/>
              </a:rPr>
              <a:t>Ritholtz Wealth Management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-10715" y="940"/>
            <a:ext cx="9144000" cy="498932"/>
          </a:xfrm>
          <a:prstGeom prst="rect">
            <a:avLst/>
          </a:prstGeom>
          <a:solidFill>
            <a:srgbClr val="2B51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-21433" y="-39411"/>
            <a:ext cx="9165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mbria Bold" charset="0"/>
                <a:ea typeface="Avenir Light" charset="0"/>
                <a:cs typeface="Avenir Light" charset="0"/>
              </a:rPr>
              <a:t>Best </a:t>
            </a:r>
            <a:r>
              <a:rPr lang="en-US" sz="2800" b="1" dirty="0" smtClean="0">
                <a:solidFill>
                  <a:schemeClr val="bg1"/>
                </a:solidFill>
                <a:latin typeface="Cambria Bold" charset="0"/>
                <a:ea typeface="Avenir Light" charset="0"/>
                <a:cs typeface="Avenir Light" charset="0"/>
              </a:rPr>
              <a:t>Investors’ </a:t>
            </a:r>
            <a:r>
              <a:rPr lang="en-US" sz="2800" b="1" dirty="0" smtClean="0">
                <a:solidFill>
                  <a:schemeClr val="bg1"/>
                </a:solidFill>
                <a:latin typeface="Cambria Bold" charset="0"/>
                <a:ea typeface="Avenir Light" charset="0"/>
                <a:cs typeface="Avenir Light" charset="0"/>
              </a:rPr>
              <a:t>Worst Investments</a:t>
            </a:r>
            <a:endParaRPr lang="en-US" sz="2800" b="1" dirty="0">
              <a:solidFill>
                <a:schemeClr val="bg1"/>
              </a:solidFill>
              <a:latin typeface="Cambria Bold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261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700" y="1633938"/>
            <a:ext cx="6467655" cy="33095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8587" y="1261775"/>
            <a:ext cx="6142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444444"/>
                </a:solidFill>
                <a:latin typeface="Droid Serif" charset="0"/>
              </a:rPr>
              <a:t>    </a:t>
            </a:r>
            <a:r>
              <a:rPr lang="en-US" sz="2400" b="1" dirty="0" smtClean="0">
                <a:solidFill>
                  <a:srgbClr val="444444"/>
                </a:solidFill>
                <a:latin typeface="Droid Serif" charset="0"/>
              </a:rPr>
              <a:t>     1998  </a:t>
            </a:r>
            <a:r>
              <a:rPr lang="en-US" sz="2400" b="1" dirty="0">
                <a:solidFill>
                  <a:srgbClr val="444444"/>
                </a:solidFill>
                <a:latin typeface="Droid Serif" charset="0"/>
              </a:rPr>
              <a:t>Bezos   	        </a:t>
            </a:r>
            <a:r>
              <a:rPr lang="en-US" sz="2400" b="1" dirty="0" smtClean="0">
                <a:solidFill>
                  <a:srgbClr val="444444"/>
                </a:solidFill>
                <a:latin typeface="Droid Serif" charset="0"/>
              </a:rPr>
              <a:t>2018 </a:t>
            </a:r>
            <a:r>
              <a:rPr lang="en-US" sz="2400" b="1" dirty="0">
                <a:solidFill>
                  <a:srgbClr val="444444"/>
                </a:solidFill>
                <a:latin typeface="Droid Serif" charset="0"/>
              </a:rPr>
              <a:t>Bezos Prime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6429375" y="1428751"/>
            <a:ext cx="2714625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444444"/>
                </a:solidFill>
                <a:latin typeface="Droid Serif" charset="0"/>
              </a:rPr>
              <a:t> To invent you have to experiment, and if you know in advance that it’s going to work, it’s not an experiment</a:t>
            </a:r>
          </a:p>
          <a:p>
            <a:pPr>
              <a:buFont typeface="Arial" charset="0"/>
              <a:buChar char="•"/>
            </a:pPr>
            <a:endParaRPr lang="en-US" sz="1600" dirty="0">
              <a:solidFill>
                <a:srgbClr val="444444"/>
              </a:solidFill>
              <a:latin typeface="Droid Serif" charset="0"/>
            </a:endParaRP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444444"/>
                </a:solidFill>
                <a:latin typeface="Droid Serif" charset="0"/>
              </a:rPr>
              <a:t> Invention requires a long-term willingness to be misunderstood...</a:t>
            </a:r>
          </a:p>
          <a:p>
            <a:pPr>
              <a:buFont typeface="Arial" charset="0"/>
              <a:buChar char="•"/>
            </a:pPr>
            <a:endParaRPr lang="en-US" sz="1600" dirty="0">
              <a:solidFill>
                <a:srgbClr val="444444"/>
              </a:solidFill>
              <a:latin typeface="Droid Serif" charset="0"/>
            </a:endParaRPr>
          </a:p>
          <a:p>
            <a:pPr>
              <a:buFont typeface="Arial" charset="0"/>
              <a:buChar char="•"/>
            </a:pPr>
            <a:r>
              <a:rPr lang="en-US" sz="1600" dirty="0">
                <a:solidFill>
                  <a:srgbClr val="444444"/>
                </a:solidFill>
                <a:latin typeface="Droid Serif" charset="0"/>
              </a:rPr>
              <a:t> Companies that don’t embrace failure and continue to experiment eventually get in the desperate position where the only thing they can do is make a Hail Mary bet at the end of their corporate existence</a:t>
            </a:r>
          </a:p>
          <a:p>
            <a:pPr>
              <a:buFont typeface="Arial" charset="0"/>
              <a:buChar char="•"/>
            </a:pPr>
            <a:endParaRPr lang="en-US" sz="1600" dirty="0">
              <a:solidFill>
                <a:srgbClr val="444444"/>
              </a:solidFill>
              <a:latin typeface="Droid Serif" charset="0"/>
            </a:endParaRPr>
          </a:p>
          <a:p>
            <a:pPr>
              <a:buFont typeface="Arial" charset="0"/>
              <a:buChar char="•"/>
            </a:pPr>
            <a:endParaRPr lang="en-US" sz="1600" dirty="0">
              <a:solidFill>
                <a:srgbClr val="444444"/>
              </a:solidFill>
              <a:latin typeface="Droid Serif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57287" y="5105040"/>
            <a:ext cx="428624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 err="1"/>
              <a:t>Failiures</a:t>
            </a:r>
            <a:r>
              <a:rPr lang="en-US" sz="1350" dirty="0"/>
              <a:t>: </a:t>
            </a:r>
            <a:r>
              <a:rPr lang="en-US" sz="1350" dirty="0" err="1"/>
              <a:t>Kozmo.com</a:t>
            </a:r>
            <a:r>
              <a:rPr lang="en-US" sz="1350" dirty="0"/>
              <a:t>, Amazon Auctions, Fire Phone, Destinations, and many more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6386237"/>
            <a:ext cx="9144000" cy="471763"/>
          </a:xfrm>
          <a:prstGeom prst="rect">
            <a:avLst/>
          </a:prstGeom>
          <a:solidFill>
            <a:srgbClr val="3361B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7931105" y="6396335"/>
            <a:ext cx="121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Avenir Light" charset="0"/>
                <a:cs typeface="Avenir Light" charset="0"/>
              </a:rPr>
              <a:t>Ritholtz Wealth Management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73" y="-70500"/>
            <a:ext cx="9144000" cy="498932"/>
          </a:xfrm>
          <a:prstGeom prst="rect">
            <a:avLst/>
          </a:prstGeom>
          <a:solidFill>
            <a:srgbClr val="2B51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21431" y="-96563"/>
            <a:ext cx="9165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 Bold" charset="0"/>
                <a:ea typeface="Avenir Light" charset="0"/>
                <a:cs typeface="Avenir Light" charset="0"/>
              </a:rPr>
              <a:t>Bezos Prime</a:t>
            </a:r>
          </a:p>
        </p:txBody>
      </p:sp>
    </p:spTree>
    <p:extLst>
      <p:ext uri="{BB962C8B-B14F-4D97-AF65-F5344CB8AC3E}">
        <p14:creationId xmlns:p14="http://schemas.microsoft.com/office/powerpoint/2010/main" val="269642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6" y="1571626"/>
            <a:ext cx="4778053" cy="4143375"/>
          </a:xfrm>
          <a:prstGeom prst="rect">
            <a:avLst/>
          </a:prstGeom>
        </p:spPr>
      </p:pic>
      <p:sp>
        <p:nvSpPr>
          <p:cNvPr id="10" name="Subtitle 6"/>
          <p:cNvSpPr>
            <a:spLocks noGrp="1"/>
          </p:cNvSpPr>
          <p:nvPr>
            <p:ph type="subTitle" idx="1"/>
          </p:nvPr>
        </p:nvSpPr>
        <p:spPr>
          <a:xfrm>
            <a:off x="4742954" y="1798082"/>
            <a:ext cx="4000995" cy="3343526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Barry </a:t>
            </a:r>
            <a:r>
              <a:rPr lang="en-US" sz="2800" dirty="0">
                <a:latin typeface="Times New Roman" charset="0"/>
                <a:ea typeface="ＭＳ Ｐゴシック" charset="0"/>
                <a:cs typeface="ＭＳ Ｐゴシック" charset="0"/>
              </a:rPr>
              <a:t>L. Ritholtz </a:t>
            </a:r>
            <a:endParaRPr lang="en-US" sz="280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Chairman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,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CIO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Ritholtz Wealth Management</a:t>
            </a:r>
          </a:p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24 West 40</a:t>
            </a:r>
            <a:r>
              <a:rPr lang="en-US" baseline="30000" dirty="0" smtClean="0">
                <a:latin typeface="Times New Roman" charset="0"/>
                <a:ea typeface="ＭＳ Ｐゴシック" charset="0"/>
                <a:cs typeface="ＭＳ Ｐゴシック" charset="0"/>
              </a:rPr>
              <a:t>th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Street, 15</a:t>
            </a:r>
            <a:r>
              <a:rPr lang="en-US" baseline="30000" dirty="0" smtClean="0">
                <a:latin typeface="Times New Roman" charset="0"/>
                <a:ea typeface="ＭＳ Ｐゴシック" charset="0"/>
                <a:cs typeface="ＭＳ Ｐゴシック" charset="0"/>
              </a:rPr>
              <a:t>th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Floor</a:t>
            </a: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New York, NY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10018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212-625-1200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Barry@Ritholtzwealth.com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73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86237"/>
            <a:ext cx="9144000" cy="471763"/>
          </a:xfrm>
          <a:prstGeom prst="rect">
            <a:avLst/>
          </a:prstGeom>
          <a:solidFill>
            <a:srgbClr val="3361B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7931105" y="6396335"/>
            <a:ext cx="121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Avenir Light" charset="0"/>
                <a:cs typeface="Avenir Light" charset="0"/>
              </a:rPr>
              <a:t>Ritholtz Wealth Management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09219" y="1319832"/>
            <a:ext cx="6858000" cy="396878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 algn="l">
              <a:spcBef>
                <a:spcPct val="0"/>
              </a:spcBef>
              <a:buFont typeface="Arial" charset="0"/>
              <a:buAutoNum type="arabicPeriod"/>
            </a:pPr>
            <a:endParaRPr lang="en-US" altLang="en-US" sz="2800" dirty="0">
              <a:latin typeface="Times New Roman" charset="0"/>
              <a:ea typeface="ＭＳ Ｐゴシック" charset="-128"/>
            </a:endParaRPr>
          </a:p>
          <a:p>
            <a:pPr marL="385763" indent="-385763" algn="l">
              <a:spcBef>
                <a:spcPct val="0"/>
              </a:spcBef>
              <a:buFont typeface="Arial" charset="0"/>
              <a:buAutoNum type="arabicPeriod"/>
            </a:pPr>
            <a:r>
              <a:rPr lang="en-US" altLang="en-US" sz="2800" dirty="0">
                <a:latin typeface="Times New Roman" charset="0"/>
                <a:ea typeface="ＭＳ Ｐゴシック" charset="-128"/>
              </a:rPr>
              <a:t>Anecdotes &amp; Definitions</a:t>
            </a:r>
          </a:p>
          <a:p>
            <a:pPr marL="385763" indent="-385763" algn="l">
              <a:spcBef>
                <a:spcPct val="0"/>
              </a:spcBef>
              <a:buFont typeface="Arial" charset="0"/>
              <a:buAutoNum type="arabicPeriod"/>
            </a:pPr>
            <a:endParaRPr lang="en-US" altLang="en-US" sz="2800" dirty="0">
              <a:latin typeface="Times New Roman" charset="0"/>
              <a:ea typeface="ＭＳ Ｐゴシック" charset="-128"/>
            </a:endParaRPr>
          </a:p>
          <a:p>
            <a:pPr marL="385763" indent="-385763" algn="l">
              <a:spcBef>
                <a:spcPct val="0"/>
              </a:spcBef>
              <a:buFont typeface="Arial" charset="0"/>
              <a:buAutoNum type="arabicPeriod"/>
            </a:pPr>
            <a:r>
              <a:rPr lang="en-US" altLang="en-US" sz="2800" dirty="0">
                <a:latin typeface="Times New Roman" charset="0"/>
                <a:ea typeface="ＭＳ Ｐゴシック" charset="-128"/>
              </a:rPr>
              <a:t>Learning via Teaching</a:t>
            </a:r>
          </a:p>
          <a:p>
            <a:pPr marL="385763" indent="-385763" algn="l">
              <a:spcBef>
                <a:spcPct val="0"/>
              </a:spcBef>
              <a:buFont typeface="Arial" charset="0"/>
              <a:buAutoNum type="arabicPeriod"/>
            </a:pPr>
            <a:endParaRPr lang="en-US" altLang="en-US" sz="2800" dirty="0">
              <a:latin typeface="Times New Roman" charset="0"/>
              <a:ea typeface="ＭＳ Ｐゴシック" charset="-128"/>
            </a:endParaRPr>
          </a:p>
          <a:p>
            <a:pPr marL="385763" indent="-385763" algn="l">
              <a:spcBef>
                <a:spcPct val="0"/>
              </a:spcBef>
              <a:buFont typeface="Arial" charset="0"/>
              <a:buAutoNum type="arabicPeriod"/>
            </a:pPr>
            <a:r>
              <a:rPr lang="en-US" altLang="en-US" sz="2800" dirty="0">
                <a:latin typeface="Times New Roman" charset="0"/>
                <a:ea typeface="ＭＳ Ｐゴシック" charset="-128"/>
              </a:rPr>
              <a:t>Succeeding Obscurely</a:t>
            </a:r>
          </a:p>
          <a:p>
            <a:pPr marL="385763" indent="-385763" algn="l">
              <a:spcBef>
                <a:spcPct val="0"/>
              </a:spcBef>
              <a:buFont typeface="Arial" charset="0"/>
              <a:buAutoNum type="arabicPeriod"/>
            </a:pPr>
            <a:endParaRPr lang="en-US" altLang="en-US" sz="2800" dirty="0">
              <a:latin typeface="Times New Roman" charset="0"/>
              <a:ea typeface="ＭＳ Ｐゴシック" charset="-128"/>
            </a:endParaRPr>
          </a:p>
          <a:p>
            <a:pPr marL="385763" indent="-385763" algn="l">
              <a:spcBef>
                <a:spcPct val="0"/>
              </a:spcBef>
              <a:buFont typeface="Arial" charset="0"/>
              <a:buAutoNum type="arabicPeriod"/>
            </a:pPr>
            <a:r>
              <a:rPr lang="en-US" altLang="en-US" sz="2800" dirty="0">
                <a:latin typeface="Times New Roman" charset="0"/>
                <a:ea typeface="ＭＳ Ｐゴシック" charset="-128"/>
              </a:rPr>
              <a:t>Failing Obviously</a:t>
            </a:r>
          </a:p>
          <a:p>
            <a:pPr marL="385763" indent="-385763" algn="l">
              <a:spcBef>
                <a:spcPct val="0"/>
              </a:spcBef>
              <a:buFont typeface="Arial" charset="0"/>
              <a:buAutoNum type="arabicPeriod"/>
            </a:pPr>
            <a:endParaRPr lang="en-US" altLang="en-US" sz="2800" dirty="0">
              <a:latin typeface="Times New Roman" charset="0"/>
              <a:ea typeface="ＭＳ Ｐゴシック" charset="-128"/>
            </a:endParaRPr>
          </a:p>
          <a:p>
            <a:pPr marL="385763" indent="-385763" algn="l">
              <a:spcBef>
                <a:spcPct val="0"/>
              </a:spcBef>
              <a:buFont typeface="Arial" charset="0"/>
              <a:buAutoNum type="arabicPeriod"/>
            </a:pPr>
            <a:r>
              <a:rPr lang="en-US" altLang="en-US" sz="2800" dirty="0">
                <a:latin typeface="Times New Roman" charset="0"/>
                <a:ea typeface="ＭＳ Ｐゴシック" charset="-128"/>
              </a:rPr>
              <a:t>Greatest </a:t>
            </a:r>
            <a:r>
              <a:rPr lang="en-US" altLang="en-US" sz="2800" dirty="0" smtClean="0">
                <a:latin typeface="Times New Roman" charset="0"/>
                <a:ea typeface="ＭＳ Ｐゴシック" charset="-128"/>
              </a:rPr>
              <a:t>Failures</a:t>
            </a:r>
            <a:endParaRPr lang="en-US" altLang="en-US" sz="2800" dirty="0">
              <a:latin typeface="Times New Roman" charset="0"/>
              <a:ea typeface="ＭＳ Ｐゴシック" charset="-128"/>
            </a:endParaRPr>
          </a:p>
          <a:p>
            <a:pPr marL="385763" indent="-385763" algn="l">
              <a:spcBef>
                <a:spcPct val="0"/>
              </a:spcBef>
              <a:buFont typeface="Arial" charset="0"/>
              <a:buAutoNum type="arabicPeriod"/>
            </a:pPr>
            <a:endParaRPr lang="en-US" altLang="en-US" sz="2800" dirty="0">
              <a:latin typeface="Times New Roman" charset="0"/>
              <a:ea typeface="ＭＳ Ｐゴシック" charset="-128"/>
            </a:endParaRPr>
          </a:p>
          <a:p>
            <a:pPr marL="385763" indent="-385763" algn="l">
              <a:spcBef>
                <a:spcPct val="0"/>
              </a:spcBef>
              <a:buFont typeface="Arial" charset="0"/>
              <a:buAutoNum type="arabicPeriod"/>
            </a:pPr>
            <a:endParaRPr lang="en-US" altLang="en-US" sz="2800" i="1" dirty="0">
              <a:latin typeface="Times New Roman" charset="0"/>
              <a:ea typeface="ＭＳ Ｐゴシック" charset="-128"/>
            </a:endParaRPr>
          </a:p>
          <a:p>
            <a:pPr marL="385763" indent="-385763" algn="l">
              <a:spcBef>
                <a:spcPct val="0"/>
              </a:spcBef>
              <a:buFont typeface="Arial" charset="0"/>
              <a:buAutoNum type="arabicPeriod"/>
            </a:pPr>
            <a:endParaRPr lang="en-US" altLang="en-US" sz="2800" i="1" dirty="0">
              <a:latin typeface="Times New Roman" charset="0"/>
              <a:ea typeface="ＭＳ Ｐゴシック" charset="-12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5" y="-114304"/>
            <a:ext cx="9144000" cy="520007"/>
          </a:xfrm>
          <a:prstGeom prst="rect">
            <a:avLst/>
          </a:prstGeom>
          <a:solidFill>
            <a:srgbClr val="2B51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/>
          <p:cNvSpPr txBox="1"/>
          <p:nvPr/>
        </p:nvSpPr>
        <p:spPr>
          <a:xfrm>
            <a:off x="57152" y="-131805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 Math" charset="0"/>
                <a:ea typeface="Cambria Math" charset="0"/>
                <a:cs typeface="Cambria Math" charset="0"/>
              </a:rPr>
              <a:t>Today’s Discussion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934" y="2056626"/>
            <a:ext cx="3220819" cy="27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98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497" y="2099689"/>
            <a:ext cx="2882503" cy="2163511"/>
          </a:xfrm>
          <a:prstGeom prst="rect">
            <a:avLst/>
          </a:prstGeom>
        </p:spPr>
      </p:pic>
      <p:pic>
        <p:nvPicPr>
          <p:cNvPr id="36866" name="Picture 1" descr="8. Seven Facto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794"/>
            <a:ext cx="6750844" cy="529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-4" y="-52308"/>
            <a:ext cx="9144000" cy="455407"/>
          </a:xfrm>
          <a:prstGeom prst="rect">
            <a:avLst/>
          </a:prstGeom>
          <a:solidFill>
            <a:srgbClr val="2B51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42854" y="-106411"/>
            <a:ext cx="9165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 Math" charset="0"/>
                <a:ea typeface="Cambria Math" charset="0"/>
                <a:cs typeface="Cambria Math" charset="0"/>
              </a:rPr>
              <a:t>Bailout Nation: Investing in a Post-Crash World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386237"/>
            <a:ext cx="9144000" cy="471763"/>
          </a:xfrm>
          <a:prstGeom prst="rect">
            <a:avLst/>
          </a:prstGeom>
          <a:solidFill>
            <a:srgbClr val="3361B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7931105" y="6396335"/>
            <a:ext cx="121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Avenir Light" charset="0"/>
                <a:cs typeface="Avenir Light" charset="0"/>
              </a:rPr>
              <a:t>Ritholtz Wealth Management</a:t>
            </a:r>
          </a:p>
        </p:txBody>
      </p:sp>
    </p:spTree>
    <p:extLst>
      <p:ext uri="{BB962C8B-B14F-4D97-AF65-F5344CB8AC3E}">
        <p14:creationId xmlns:p14="http://schemas.microsoft.com/office/powerpoint/2010/main" val="1293157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1" y="1683832"/>
            <a:ext cx="2314437" cy="35497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71602" y="5793001"/>
            <a:ext cx="1655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Ritholtz </a:t>
            </a:r>
            <a:r>
              <a:rPr lang="en-US" sz="900" b="1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Wealth Management</a:t>
            </a:r>
            <a:endParaRPr lang="en-US" sz="900" b="1" dirty="0">
              <a:solidFill>
                <a:schemeClr val="bg1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4284" y="-60739"/>
            <a:ext cx="9144000" cy="545905"/>
          </a:xfrm>
          <a:prstGeom prst="rect">
            <a:avLst/>
          </a:prstGeom>
          <a:solidFill>
            <a:srgbClr val="2B51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-21439" y="-39090"/>
            <a:ext cx="9165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ambria Math" charset="0"/>
                <a:ea typeface="Cambria Math" charset="0"/>
                <a:cs typeface="Cambria Math" charset="0"/>
              </a:rPr>
              <a:t>Thinking About </a:t>
            </a:r>
            <a:r>
              <a:rPr lang="en-US" sz="2800" dirty="0" smtClean="0">
                <a:solidFill>
                  <a:schemeClr val="bg1"/>
                </a:solidFill>
                <a:latin typeface="Cambria Math" charset="0"/>
                <a:ea typeface="Cambria Math" charset="0"/>
                <a:cs typeface="Cambria Math" charset="0"/>
              </a:rPr>
              <a:t>How </a:t>
            </a:r>
            <a:r>
              <a:rPr lang="en-US" sz="2800" smtClean="0">
                <a:solidFill>
                  <a:schemeClr val="bg1"/>
                </a:solidFill>
                <a:latin typeface="Cambria Math" charset="0"/>
                <a:ea typeface="Cambria Math" charset="0"/>
                <a:cs typeface="Cambria Math" charset="0"/>
              </a:rPr>
              <a:t>to Fail</a:t>
            </a:r>
            <a:endParaRPr lang="en-US" sz="2800" dirty="0">
              <a:solidFill>
                <a:schemeClr val="bg1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208" y="1114430"/>
            <a:ext cx="6746792" cy="474152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86237"/>
            <a:ext cx="9144000" cy="471763"/>
          </a:xfrm>
          <a:prstGeom prst="rect">
            <a:avLst/>
          </a:prstGeom>
          <a:solidFill>
            <a:srgbClr val="3361B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7931105" y="6396335"/>
            <a:ext cx="121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Avenir Light" charset="0"/>
                <a:cs typeface="Avenir Light" charset="0"/>
              </a:rPr>
              <a:t>Ritholtz Wealth Management</a:t>
            </a:r>
          </a:p>
        </p:txBody>
      </p:sp>
    </p:spTree>
    <p:extLst>
      <p:ext uri="{BB962C8B-B14F-4D97-AF65-F5344CB8AC3E}">
        <p14:creationId xmlns:p14="http://schemas.microsoft.com/office/powerpoint/2010/main" val="1026000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579635"/>
            <a:ext cx="5875735" cy="582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8" y="1928667"/>
            <a:ext cx="2464595" cy="1873367"/>
          </a:xfrm>
          <a:prstGeom prst="rect">
            <a:avLst/>
          </a:prstGeom>
        </p:spPr>
      </p:pic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7795378" y="3802034"/>
            <a:ext cx="1526059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altLang="en-US" sz="1500" b="1" dirty="0">
                <a:solidFill>
                  <a:schemeClr val="bg1"/>
                </a:solidFill>
                <a:latin typeface="Times New Roman" charset="0"/>
              </a:rPr>
              <a:t>This </a:t>
            </a:r>
          </a:p>
          <a:p>
            <a:pPr algn="ctr">
              <a:buFont typeface="Arial" charset="0"/>
              <a:buNone/>
            </a:pPr>
            <a:r>
              <a:rPr lang="en-US" altLang="en-US" sz="1500" b="1" dirty="0">
                <a:solidFill>
                  <a:schemeClr val="bg1"/>
                </a:solidFill>
                <a:latin typeface="Times New Roman" charset="0"/>
              </a:rPr>
              <a:t>is </a:t>
            </a:r>
          </a:p>
          <a:p>
            <a:pPr algn="ctr">
              <a:buFont typeface="Arial" charset="0"/>
              <a:buNone/>
            </a:pPr>
            <a:r>
              <a:rPr lang="en-US" altLang="en-US" sz="1500" b="1" dirty="0">
                <a:solidFill>
                  <a:schemeClr val="bg1"/>
                </a:solidFill>
                <a:latin typeface="Times New Roman" charset="0"/>
              </a:rPr>
              <a:t>your </a:t>
            </a:r>
          </a:p>
          <a:p>
            <a:pPr algn="ctr">
              <a:buFont typeface="Arial" charset="0"/>
              <a:buNone/>
            </a:pPr>
            <a:r>
              <a:rPr lang="en-US" altLang="en-US" sz="1500" b="1" dirty="0">
                <a:solidFill>
                  <a:schemeClr val="bg1"/>
                </a:solidFill>
                <a:latin typeface="Times New Roman" charset="0"/>
              </a:rPr>
              <a:t>brain </a:t>
            </a:r>
          </a:p>
          <a:p>
            <a:pPr algn="ctr">
              <a:buFont typeface="Arial" charset="0"/>
              <a:buNone/>
            </a:pPr>
            <a:r>
              <a:rPr lang="en-US" altLang="en-US" sz="1500" b="1" dirty="0">
                <a:solidFill>
                  <a:schemeClr val="bg1"/>
                </a:solidFill>
                <a:latin typeface="Times New Roman" charset="0"/>
              </a:rPr>
              <a:t>on </a:t>
            </a:r>
          </a:p>
          <a:p>
            <a:pPr algn="ctr">
              <a:buFont typeface="Arial" charset="0"/>
              <a:buNone/>
            </a:pPr>
            <a:r>
              <a:rPr lang="en-US" altLang="en-US" sz="1500" b="1" dirty="0">
                <a:solidFill>
                  <a:schemeClr val="bg1"/>
                </a:solidFill>
                <a:latin typeface="Times New Roman" charset="0"/>
              </a:rPr>
              <a:t>stocks</a:t>
            </a:r>
          </a:p>
          <a:p>
            <a:pPr algn="ctr">
              <a:buFont typeface="Arial" charset="0"/>
              <a:buNone/>
            </a:pPr>
            <a:endParaRPr lang="en-US" altLang="en-US" sz="15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0715" y="-61140"/>
            <a:ext cx="9144000" cy="498932"/>
          </a:xfrm>
          <a:prstGeom prst="rect">
            <a:avLst/>
          </a:prstGeom>
          <a:solidFill>
            <a:srgbClr val="2B51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-10715" y="-119996"/>
            <a:ext cx="9165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 Bold" charset="0"/>
                <a:ea typeface="Avenir Light" charset="0"/>
                <a:cs typeface="Avenir Light" charset="0"/>
              </a:rPr>
              <a:t>This is Your Brain on Stocks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386237"/>
            <a:ext cx="9144000" cy="471763"/>
          </a:xfrm>
          <a:prstGeom prst="rect">
            <a:avLst/>
          </a:prstGeom>
          <a:solidFill>
            <a:srgbClr val="3361B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7931105" y="6396335"/>
            <a:ext cx="121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Avenir Light" charset="0"/>
                <a:cs typeface="Avenir Light" charset="0"/>
              </a:rPr>
              <a:t>Ritholtz Wealth Management</a:t>
            </a:r>
          </a:p>
        </p:txBody>
      </p:sp>
    </p:spTree>
    <p:extLst>
      <p:ext uri="{BB962C8B-B14F-4D97-AF65-F5344CB8AC3E}">
        <p14:creationId xmlns:p14="http://schemas.microsoft.com/office/powerpoint/2010/main" val="476719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64" y="2246922"/>
            <a:ext cx="2763712" cy="2090584"/>
          </a:xfrm>
          <a:prstGeom prst="rect">
            <a:avLst/>
          </a:prstGeom>
        </p:spPr>
      </p:pic>
      <p:pic>
        <p:nvPicPr>
          <p:cNvPr id="645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804051"/>
            <a:ext cx="5915025" cy="497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Rectangle 3"/>
          <p:cNvSpPr>
            <a:spLocks noChangeArrowheads="1"/>
          </p:cNvSpPr>
          <p:nvPr/>
        </p:nvSpPr>
        <p:spPr bwMode="auto">
          <a:xfrm>
            <a:off x="1" y="5790891"/>
            <a:ext cx="60864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dirty="0" smtClean="0">
                <a:latin typeface="Times New Roman" charset="0"/>
              </a:rPr>
              <a:t>	It </a:t>
            </a:r>
            <a:r>
              <a:rPr lang="en-US" altLang="en-US" sz="1600" dirty="0">
                <a:latin typeface="Times New Roman" charset="0"/>
              </a:rPr>
              <a:t>takes the average family 18.5 years to make </a:t>
            </a:r>
            <a:endParaRPr lang="en-US" altLang="en-US" sz="1600" dirty="0" smtClean="0">
              <a:latin typeface="Times New Roman" charset="0"/>
            </a:endParaRPr>
          </a:p>
          <a:p>
            <a:pPr eaLnBrk="1" hangingPunct="1"/>
            <a:r>
              <a:rPr lang="en-US" altLang="en-US" sz="1600" dirty="0">
                <a:latin typeface="Times New Roman" charset="0"/>
              </a:rPr>
              <a:t>	</a:t>
            </a:r>
            <a:r>
              <a:rPr lang="en-US" altLang="en-US" sz="1600" dirty="0" smtClean="0">
                <a:latin typeface="Times New Roman" charset="0"/>
              </a:rPr>
              <a:t>what </a:t>
            </a:r>
            <a:r>
              <a:rPr lang="en-US" altLang="en-US" sz="1600" dirty="0">
                <a:latin typeface="Times New Roman" charset="0"/>
              </a:rPr>
              <a:t>these hedge fund managers make in 1 hour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-27210"/>
            <a:ext cx="9144000" cy="585788"/>
          </a:xfrm>
          <a:prstGeom prst="rect">
            <a:avLst/>
          </a:prstGeom>
          <a:solidFill>
            <a:srgbClr val="2B51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42858" y="-57669"/>
            <a:ext cx="91154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charset="0"/>
                <a:ea typeface="Cambria" charset="0"/>
                <a:cs typeface="Cambria" charset="0"/>
              </a:rPr>
              <a:t>Romancing Alpha, Forsaking Beta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386237"/>
            <a:ext cx="9144000" cy="471763"/>
          </a:xfrm>
          <a:prstGeom prst="rect">
            <a:avLst/>
          </a:prstGeom>
          <a:solidFill>
            <a:srgbClr val="3361B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7931105" y="6396335"/>
            <a:ext cx="121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Avenir Light" charset="0"/>
                <a:cs typeface="Avenir Light" charset="0"/>
              </a:rPr>
              <a:t>Ritholtz Wealth Management</a:t>
            </a:r>
          </a:p>
        </p:txBody>
      </p:sp>
    </p:spTree>
    <p:extLst>
      <p:ext uri="{BB962C8B-B14F-4D97-AF65-F5344CB8AC3E}">
        <p14:creationId xmlns:p14="http://schemas.microsoft.com/office/powerpoint/2010/main" val="831463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97" y="2186753"/>
            <a:ext cx="2622722" cy="1966129"/>
          </a:xfrm>
          <a:prstGeom prst="rect">
            <a:avLst/>
          </a:prstGeom>
        </p:spPr>
      </p:pic>
      <p:pic>
        <p:nvPicPr>
          <p:cNvPr id="55300" name="Picture 5" descr="Macintosh HD:Users:Barry:Desktop:Screen-Shot-2015-09-21-at-4.13.14-PM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1063715"/>
            <a:ext cx="5915025" cy="5001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6386237"/>
            <a:ext cx="9144000" cy="471763"/>
          </a:xfrm>
          <a:prstGeom prst="rect">
            <a:avLst/>
          </a:prstGeom>
          <a:solidFill>
            <a:srgbClr val="3361B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7931105" y="6396335"/>
            <a:ext cx="121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Avenir Light" charset="0"/>
                <a:cs typeface="Avenir Light" charset="0"/>
              </a:rPr>
              <a:t>Ritholtz Wealth Management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0715" y="-41924"/>
            <a:ext cx="9144000" cy="498932"/>
          </a:xfrm>
          <a:prstGeom prst="rect">
            <a:avLst/>
          </a:prstGeom>
          <a:solidFill>
            <a:srgbClr val="2B51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-21433" y="-95880"/>
            <a:ext cx="9165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 Bold" charset="0"/>
                <a:ea typeface="Avenir Light" charset="0"/>
                <a:cs typeface="Avenir Light" charset="0"/>
              </a:rPr>
              <a:t>Misunderstanding Risk </a:t>
            </a:r>
          </a:p>
        </p:txBody>
      </p:sp>
    </p:spTree>
    <p:extLst>
      <p:ext uri="{BB962C8B-B14F-4D97-AF65-F5344CB8AC3E}">
        <p14:creationId xmlns:p14="http://schemas.microsoft.com/office/powerpoint/2010/main" val="1845537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CBFB246-26EA-A845-BF5B-A2640FFE5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542" y="3355189"/>
            <a:ext cx="1821944" cy="2805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6" y="663972"/>
            <a:ext cx="1653467" cy="2495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A08A002-B1B4-DB4B-8999-22883FBDE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852" y="3355189"/>
            <a:ext cx="1866900" cy="23717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F06EBA4-610B-3040-976D-E0514C2E8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212" y="1083478"/>
            <a:ext cx="1552575" cy="23717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D975269-8694-1144-82CB-2E632665A3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240000">
            <a:off x="387791" y="1890557"/>
            <a:ext cx="1543050" cy="23717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6CD7392-A9CD-6343-8C0B-7637BAA75D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3699" y="1011107"/>
            <a:ext cx="1596312" cy="23944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D0B9528-87F8-AF4C-AF78-12843156A2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-660000">
            <a:off x="54570" y="4158889"/>
            <a:ext cx="2076450" cy="2076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FB96DF0-75CC-4D43-A707-680EEC95A8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60000">
            <a:off x="7529830" y="1278603"/>
            <a:ext cx="1571624" cy="23717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2C0264C-BBCB-8749-8414-D58289A290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80000">
            <a:off x="4736863" y="945102"/>
            <a:ext cx="1581150" cy="2371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528ED1-6DD2-3648-988D-7233BFD960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20000">
            <a:off x="6135386" y="791599"/>
            <a:ext cx="1590675" cy="23717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8E7672E-501D-2940-8F07-233606424F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-60000">
            <a:off x="1108482" y="3642611"/>
            <a:ext cx="1559846" cy="23528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A6E0AF-33F1-284F-8BD7-A9B31DBDF2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9224" y="3216894"/>
            <a:ext cx="1893121" cy="28396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530575A-9ABB-CE4A-BBBD-0A787AF80BD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38811" y="3046597"/>
            <a:ext cx="2055754" cy="30211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3F55FF-6A92-A344-982C-8E59E91142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73647" y="4142983"/>
            <a:ext cx="1581150" cy="237172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6386237"/>
            <a:ext cx="9144000" cy="471763"/>
          </a:xfrm>
          <a:prstGeom prst="rect">
            <a:avLst/>
          </a:prstGeom>
          <a:solidFill>
            <a:srgbClr val="3361B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TextBox 25"/>
          <p:cNvSpPr txBox="1"/>
          <p:nvPr/>
        </p:nvSpPr>
        <p:spPr>
          <a:xfrm>
            <a:off x="7931105" y="6396335"/>
            <a:ext cx="121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Avenir Light" charset="0"/>
                <a:cs typeface="Avenir Light" charset="0"/>
              </a:rPr>
              <a:t>Ritholtz Wealth Management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-7145" y="-113685"/>
            <a:ext cx="9144000" cy="498932"/>
          </a:xfrm>
          <a:prstGeom prst="rect">
            <a:avLst/>
          </a:prstGeom>
          <a:solidFill>
            <a:srgbClr val="2B51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extBox 29"/>
          <p:cNvSpPr txBox="1"/>
          <p:nvPr/>
        </p:nvSpPr>
        <p:spPr>
          <a:xfrm>
            <a:off x="-21433" y="-156117"/>
            <a:ext cx="9165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 Bold" charset="0"/>
                <a:ea typeface="Avenir Light" charset="0"/>
                <a:cs typeface="Avenir Light" charset="0"/>
              </a:rPr>
              <a:t>Failure: A growth industry</a:t>
            </a:r>
          </a:p>
        </p:txBody>
      </p:sp>
    </p:spTree>
    <p:extLst>
      <p:ext uri="{BB962C8B-B14F-4D97-AF65-F5344CB8AC3E}">
        <p14:creationId xmlns:p14="http://schemas.microsoft.com/office/powerpoint/2010/main" val="922471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4560" y="1884642"/>
            <a:ext cx="62515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charset="0"/>
                <a:ea typeface="Calibri" charset="0"/>
              </a:rPr>
              <a:t>1. Objective Reality</a:t>
            </a:r>
          </a:p>
          <a:p>
            <a:endParaRPr lang="en-US" sz="3200" dirty="0">
              <a:latin typeface="Times New Roman" charset="0"/>
              <a:ea typeface="Calibri" charset="0"/>
            </a:endParaRPr>
          </a:p>
          <a:p>
            <a:r>
              <a:rPr lang="en-US" sz="3200" dirty="0">
                <a:latin typeface="Times New Roman" charset="0"/>
                <a:ea typeface="Calibri" charset="0"/>
              </a:rPr>
              <a:t>2. Meta-Cognition </a:t>
            </a:r>
          </a:p>
          <a:p>
            <a:endParaRPr lang="en-US" sz="3200" dirty="0">
              <a:latin typeface="Times New Roman" charset="0"/>
              <a:ea typeface="Calibri" charset="0"/>
            </a:endParaRPr>
          </a:p>
          <a:p>
            <a:r>
              <a:rPr lang="en-US" sz="3200" dirty="0">
                <a:latin typeface="Times New Roman" charset="0"/>
                <a:ea typeface="Calibri" charset="0"/>
              </a:rPr>
              <a:t>3. Assumptive Forecasting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933" y="1780064"/>
            <a:ext cx="3578327" cy="27636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86237"/>
            <a:ext cx="9144000" cy="471763"/>
          </a:xfrm>
          <a:prstGeom prst="rect">
            <a:avLst/>
          </a:prstGeom>
          <a:solidFill>
            <a:srgbClr val="3361B2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Box 10"/>
          <p:cNvSpPr txBox="1"/>
          <p:nvPr/>
        </p:nvSpPr>
        <p:spPr>
          <a:xfrm>
            <a:off x="7931105" y="6396335"/>
            <a:ext cx="121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Avenir Light" charset="0"/>
                <a:cs typeface="Avenir Light" charset="0"/>
              </a:rPr>
              <a:t>Ritholtz Wealth Management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0715" y="-27636"/>
            <a:ext cx="9144000" cy="498932"/>
          </a:xfrm>
          <a:prstGeom prst="rect">
            <a:avLst/>
          </a:prstGeom>
          <a:solidFill>
            <a:srgbClr val="2B51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>
            <a:off x="-21433" y="-62410"/>
            <a:ext cx="9165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 Bold" charset="0"/>
                <a:ea typeface="Avenir Light" charset="0"/>
                <a:cs typeface="Avenir Light" charset="0"/>
              </a:rPr>
              <a:t>Things To Be Wrong About </a:t>
            </a:r>
          </a:p>
        </p:txBody>
      </p:sp>
    </p:spTree>
    <p:extLst>
      <p:ext uri="{BB962C8B-B14F-4D97-AF65-F5344CB8AC3E}">
        <p14:creationId xmlns:p14="http://schemas.microsoft.com/office/powerpoint/2010/main" val="1903563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1130</TotalTime>
  <Words>440</Words>
  <Application>Microsoft Macintosh PowerPoint</Application>
  <PresentationFormat>On-screen Show (4:3)</PresentationFormat>
  <Paragraphs>92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Avenir Light</vt:lpstr>
      <vt:lpstr>Bangla MN</vt:lpstr>
      <vt:lpstr>Calibri</vt:lpstr>
      <vt:lpstr>Calibri Light</vt:lpstr>
      <vt:lpstr>Cambria</vt:lpstr>
      <vt:lpstr>Cambria Bold</vt:lpstr>
      <vt:lpstr>Cambria Math</vt:lpstr>
      <vt:lpstr>Droid Serif</vt:lpstr>
      <vt:lpstr>Edwardian Script ITC</vt:lpstr>
      <vt:lpstr>ＭＳ Ｐゴシック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Barry Ritholtz</dc:creator>
  <cp:lastModifiedBy>Barry Ritholtz</cp:lastModifiedBy>
  <cp:revision>91</cp:revision>
  <cp:lastPrinted>2018-03-22T20:51:02Z</cp:lastPrinted>
  <dcterms:created xsi:type="dcterms:W3CDTF">2018-03-17T17:14:26Z</dcterms:created>
  <dcterms:modified xsi:type="dcterms:W3CDTF">2018-03-22T20:57:24Z</dcterms:modified>
</cp:coreProperties>
</file>